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5" r:id="rId11"/>
    <p:sldId id="264" r:id="rId12"/>
    <p:sldId id="265" r:id="rId13"/>
    <p:sldId id="266" r:id="rId14"/>
    <p:sldId id="296" r:id="rId15"/>
    <p:sldId id="297" r:id="rId16"/>
    <p:sldId id="267" r:id="rId17"/>
    <p:sldId id="299" r:id="rId18"/>
    <p:sldId id="300" r:id="rId19"/>
    <p:sldId id="301" r:id="rId20"/>
    <p:sldId id="302" r:id="rId21"/>
    <p:sldId id="298" r:id="rId22"/>
    <p:sldId id="303" r:id="rId23"/>
    <p:sldId id="270" r:id="rId24"/>
    <p:sldId id="281" r:id="rId25"/>
    <p:sldId id="282" r:id="rId26"/>
    <p:sldId id="283" r:id="rId27"/>
    <p:sldId id="276" r:id="rId28"/>
    <p:sldId id="287" r:id="rId29"/>
    <p:sldId id="284" r:id="rId30"/>
    <p:sldId id="285" r:id="rId31"/>
    <p:sldId id="286" r:id="rId32"/>
    <p:sldId id="289" r:id="rId33"/>
    <p:sldId id="290" r:id="rId34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D09"/>
    <a:srgbClr val="D8C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3720" autoAdjust="0"/>
  </p:normalViewPr>
  <p:slideViewPr>
    <p:cSldViewPr snapToGrid="0">
      <p:cViewPr varScale="1">
        <p:scale>
          <a:sx n="89" d="100"/>
          <a:sy n="89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F3F0-BF2B-4CEC-AA35-66D49CD84A2E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59C42-3DEE-46EA-8F08-3A7DC87DCB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13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Hello everyone!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Today</a:t>
            </a:r>
            <a:r>
              <a:rPr lang="en-US" altLang="zh-TW" baseline="0" dirty="0" smtClean="0"/>
              <a:t> I’ll present the paper is talking about </a:t>
            </a:r>
            <a:r>
              <a:rPr lang="en-US" altLang="zh-TW" b="1" baseline="0" dirty="0" smtClean="0"/>
              <a:t>system</a:t>
            </a:r>
            <a:r>
              <a:rPr lang="en-US" altLang="zh-TW" baseline="0" dirty="0" smtClean="0"/>
              <a:t> for 3D shape creation by continuous blending of different shapes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6291-6BD2-40A8-AC41-8F8A9B3DF77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07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It is overview</a:t>
            </a:r>
            <a:r>
              <a:rPr lang="en-US" altLang="zh-TW" baseline="0" dirty="0" smtClean="0"/>
              <a:t> of the shape blending algorithm.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baseline="0" dirty="0" smtClean="0"/>
              <a:t>First, input a source and target shape, then convert each into a skeletal curve-sheet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representation.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baseline="0" dirty="0" smtClean="0"/>
              <a:t>Second, is augmented graph to accommodate missing part and one-to-many correspondences.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baseline="0" dirty="0" smtClean="0"/>
              <a:t>Third, blending generates multiple path of in-betweens.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baseline="0" dirty="0" smtClean="0"/>
              <a:t>Final, output the results using </a:t>
            </a:r>
            <a:r>
              <a:rPr lang="en-US" altLang="zh-TW" baseline="0" dirty="0" err="1" smtClean="0"/>
              <a:t>implasubility</a:t>
            </a:r>
            <a:r>
              <a:rPr lang="en-US" altLang="zh-TW" baseline="0" dirty="0" smtClean="0"/>
              <a:t> filter.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9C42-3DEE-46EA-8F08-3A7DC87DCB2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17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trike="sngStrike" dirty="0" smtClean="0"/>
              <a:t>So </a:t>
            </a:r>
            <a:r>
              <a:rPr lang="en-CA" b="1" strike="sngStrike" dirty="0" smtClean="0"/>
              <a:t>we took a shot </a:t>
            </a:r>
            <a:r>
              <a:rPr lang="en-CA" strike="sngStrike" dirty="0" smtClean="0"/>
              <a:t>at it and came up with this work </a:t>
            </a:r>
            <a:r>
              <a:rPr lang="en-CA" b="1" strike="sngStrike" dirty="0" smtClean="0"/>
              <a:t>as a</a:t>
            </a:r>
            <a:r>
              <a:rPr lang="en-CA" b="1" strike="sngStrike" baseline="0" dirty="0" smtClean="0"/>
              <a:t> first solution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Preprocess: 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segmentation, skeleton extraction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possibly modifying the connected parts.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First we will</a:t>
            </a:r>
            <a:r>
              <a:rPr lang="en-CA" baseline="0" dirty="0" smtClean="0"/>
              <a:t> assume that the inputs are composed of segmented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parts are abstracted by fitted</a:t>
            </a:r>
            <a:r>
              <a:rPr lang="en-CA" baseline="0" dirty="0" smtClean="0"/>
              <a:t> curves and sheets resulting from </a:t>
            </a:r>
            <a:r>
              <a:rPr lang="en-CA" baseline="0" dirty="0" err="1" smtClean="0"/>
              <a:t>skeletonization</a:t>
            </a: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u="sng" baseline="0" dirty="0" smtClean="0"/>
              <a:t>These abstractions have the </a:t>
            </a:r>
            <a:r>
              <a:rPr lang="en-CA" b="1" u="sng" baseline="0" dirty="0" smtClean="0"/>
              <a:t>advantage</a:t>
            </a:r>
            <a:r>
              <a:rPr lang="en-CA" u="sng" baseline="0" dirty="0" smtClean="0"/>
              <a:t> of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Simplicity to work with as opposed to the original surfaces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carrying out topological changes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Simplify the </a:t>
            </a:r>
            <a:r>
              <a:rPr lang="en-CA" b="1" baseline="0" dirty="0" smtClean="0"/>
              <a:t>discovery</a:t>
            </a:r>
            <a:r>
              <a:rPr lang="en-CA" baseline="0" dirty="0" smtClean="0"/>
              <a:t> and </a:t>
            </a:r>
            <a:r>
              <a:rPr lang="en-CA" b="1" baseline="0" dirty="0" smtClean="0"/>
              <a:t>encoding</a:t>
            </a:r>
            <a:r>
              <a:rPr lang="en-CA" baseline="0" dirty="0" smtClean="0"/>
              <a:t> of part 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0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For tackling</a:t>
            </a:r>
            <a:r>
              <a:rPr lang="en-CA" baseline="0" dirty="0" smtClean="0"/>
              <a:t> the</a:t>
            </a:r>
            <a:r>
              <a:rPr lang="en-CA" b="1" baseline="0" dirty="0" smtClean="0"/>
              <a:t> </a:t>
            </a:r>
            <a:r>
              <a:rPr lang="en-CA" b="1" dirty="0" smtClean="0"/>
              <a:t>second challenge  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we</a:t>
            </a:r>
            <a:r>
              <a:rPr lang="en-CA" baseline="0" dirty="0" smtClean="0"/>
              <a:t> allow </a:t>
            </a:r>
            <a:r>
              <a:rPr lang="en-CA" b="1" baseline="0" dirty="0" smtClean="0"/>
              <a:t>different types</a:t>
            </a:r>
            <a:r>
              <a:rPr lang="en-CA" baseline="0" dirty="0" smtClean="0"/>
              <a:t> of part </a:t>
            </a:r>
            <a:r>
              <a:rPr lang="en-CA" b="1" baseline="0" dirty="0" smtClean="0"/>
              <a:t>correspondences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baseline="0" dirty="0" smtClean="0"/>
              <a:t>defining part correspondences. </a:t>
            </a:r>
            <a:r>
              <a:rPr lang="en-CA" altLang="zh-TW" dirty="0" smtClean="0"/>
              <a:t>We allow</a:t>
            </a:r>
            <a:r>
              <a:rPr lang="en-CA" altLang="zh-TW" b="1" dirty="0" smtClean="0"/>
              <a:t> three types</a:t>
            </a:r>
            <a:r>
              <a:rPr lang="en-CA" altLang="zh-TW" baseline="0" dirty="0" smtClean="0"/>
              <a:t> of correspondences: </a:t>
            </a:r>
          </a:p>
          <a:p>
            <a:pPr marL="228600" indent="-228600">
              <a:buFont typeface="+mj-lt"/>
              <a:buAutoNum type="arabicPeriod"/>
            </a:pPr>
            <a:r>
              <a:rPr lang="en-CA" altLang="zh-TW" baseline="0" dirty="0" smtClean="0"/>
              <a:t>one-to-one shown here for the backs</a:t>
            </a:r>
          </a:p>
          <a:p>
            <a:pPr marL="228600" indent="-228600">
              <a:buFont typeface="+mj-lt"/>
              <a:buAutoNum type="arabicPeriod"/>
            </a:pPr>
            <a:r>
              <a:rPr lang="en-CA" altLang="zh-TW" baseline="0" dirty="0" smtClean="0"/>
              <a:t>one-to-many as seen here for the vertical bars in blue</a:t>
            </a:r>
          </a:p>
          <a:p>
            <a:pPr marL="228600" indent="-228600">
              <a:buFont typeface="+mj-lt"/>
              <a:buAutoNum type="arabicPeriod"/>
            </a:pPr>
            <a:r>
              <a:rPr lang="en-CA" altLang="zh-TW" baseline="0" dirty="0" smtClean="0"/>
              <a:t>and for parts with no equivalent we define one-to-none or in this case many-to-none for the two armrest parts</a:t>
            </a:r>
            <a:endParaRPr lang="en-CA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And so </a:t>
            </a:r>
            <a:r>
              <a:rPr lang="en-CA" b="1" baseline="0" dirty="0" smtClean="0"/>
              <a:t>parts</a:t>
            </a:r>
            <a:r>
              <a:rPr lang="en-CA" baseline="0" dirty="0" smtClean="0"/>
              <a:t> may or may not have one or more corresponding parts</a:t>
            </a:r>
            <a:r>
              <a:rPr lang="en-CA" b="1" dirty="0" smtClean="0"/>
              <a:t> [CLICK!]</a:t>
            </a: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[CLICK!] </a:t>
            </a:r>
            <a:r>
              <a:rPr lang="en-CA" baseline="0" dirty="0" smtClean="0"/>
              <a:t>Plus, we apply all our per-part blending operations in a continuous manner. This lets us explore variability while helping preserve part relations during the entire blend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1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Each</a:t>
            </a:r>
            <a:r>
              <a:rPr lang="en-CA" baseline="0" dirty="0" smtClean="0"/>
              <a:t> shapes can get a structural graph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node represent a curve or a 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edge represent relation of connection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1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兩個模型的</a:t>
            </a:r>
            <a:r>
              <a:rPr lang="en-US" altLang="zh-TW" dirty="0" smtClean="0"/>
              <a:t>part</a:t>
            </a:r>
            <a:r>
              <a:rPr lang="zh-TW" altLang="en-US" dirty="0" smtClean="0"/>
              <a:t>有一對一</a:t>
            </a:r>
            <a:r>
              <a:rPr lang="en-US" altLang="zh-TW" dirty="0" smtClean="0"/>
              <a:t>,</a:t>
            </a:r>
            <a:r>
              <a:rPr lang="zh-TW" altLang="en-US" dirty="0" smtClean="0"/>
              <a:t>一對多</a:t>
            </a:r>
            <a:r>
              <a:rPr lang="en-US" altLang="zh-TW" dirty="0" smtClean="0"/>
              <a:t>,</a:t>
            </a:r>
            <a:r>
              <a:rPr lang="zh-TW" altLang="en-US" dirty="0" smtClean="0"/>
              <a:t>一對無三種情況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增強結構圖是為了讓兩個不對應的結構圖可以變的對應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為了讓兩個結構圖能夠對應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所以缺少的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就會被補上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把點補上之後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也要補齊他們線的連接關係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紅色表示</a:t>
            </a:r>
            <a:r>
              <a:rPr lang="en-US" altLang="zh-TW" dirty="0" smtClean="0"/>
              <a:t>{split, original}</a:t>
            </a:r>
            <a:r>
              <a:rPr lang="zh-TW" altLang="en-US" dirty="0" smtClean="0"/>
              <a:t>原本為一個可以分裂來達到對應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藍色表示</a:t>
            </a:r>
            <a:r>
              <a:rPr lang="en-US" altLang="zh-TW" dirty="0" smtClean="0"/>
              <a:t>{null, original}</a:t>
            </a:r>
            <a:r>
              <a:rPr lang="zh-TW" altLang="en-US" dirty="0" smtClean="0"/>
              <a:t>原本沒有</a:t>
            </a:r>
            <a:r>
              <a:rPr lang="en-US" altLang="zh-TW" dirty="0" smtClean="0"/>
              <a:t>,</a:t>
            </a:r>
            <a:r>
              <a:rPr lang="zh-TW" altLang="en-US" dirty="0" smtClean="0"/>
              <a:t>需要新加上去才能對應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1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The blending</a:t>
            </a:r>
            <a:r>
              <a:rPr lang="en-CA" altLang="zh-TW" baseline="0" dirty="0" smtClean="0"/>
              <a:t> </a:t>
            </a:r>
            <a:r>
              <a:rPr lang="en-CA" altLang="zh-TW" b="1" baseline="0" dirty="0" smtClean="0"/>
              <a:t>process</a:t>
            </a:r>
            <a:r>
              <a:rPr lang="en-CA" altLang="zh-TW" baseline="0" dirty="0" smtClean="0"/>
              <a:t> is carried out as a </a:t>
            </a:r>
            <a:r>
              <a:rPr lang="en-CA" altLang="zh-TW" b="1" baseline="0" dirty="0" smtClean="0"/>
              <a:t>set of blending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Each </a:t>
            </a:r>
            <a:r>
              <a:rPr lang="en-CA" altLang="zh-TW" b="1" dirty="0" smtClean="0"/>
              <a:t>part</a:t>
            </a:r>
            <a:r>
              <a:rPr lang="en-CA" altLang="zh-TW" dirty="0" smtClean="0"/>
              <a:t> is assigned a</a:t>
            </a:r>
            <a:r>
              <a:rPr lang="en-CA" altLang="zh-TW" baseline="0" dirty="0" smtClean="0"/>
              <a:t> blending</a:t>
            </a:r>
            <a:r>
              <a:rPr lang="en-CA" altLang="zh-TW" dirty="0" smtClean="0"/>
              <a:t>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b="1" dirty="0" smtClean="0"/>
              <a:t>Continuous</a:t>
            </a:r>
            <a:r>
              <a:rPr lang="en-US" altLang="zh-TW" dirty="0" smtClean="0"/>
              <a:t> transformation from source to 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They are related</a:t>
            </a:r>
            <a:r>
              <a:rPr lang="en-CA" altLang="zh-TW" baseline="0" dirty="0" smtClean="0"/>
              <a:t> to the </a:t>
            </a:r>
            <a:r>
              <a:rPr lang="en-US" altLang="zh-TW" b="1" dirty="0" smtClean="0"/>
              <a:t>assigned correspondences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b="0" dirty="0" smtClean="0"/>
              <a:t>The</a:t>
            </a:r>
            <a:r>
              <a:rPr lang="en-US" altLang="zh-TW" b="0" baseline="0" dirty="0" smtClean="0"/>
              <a:t> operations include : morphing, growing, shrinking, splitting, and merging</a:t>
            </a:r>
            <a:endParaRPr lang="en-CA" altLang="zh-TW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b="0" dirty="0" smtClean="0"/>
              <a:t>The blending operations </a:t>
            </a:r>
            <a:r>
              <a:rPr lang="en-US" altLang="zh-TW" b="1" dirty="0" smtClean="0"/>
              <a:t>[CLICK!]</a:t>
            </a:r>
            <a:r>
              <a:rPr lang="en-US" altLang="zh-TW" dirty="0" smtClean="0"/>
              <a:t> </a:t>
            </a:r>
            <a:r>
              <a:rPr lang="en-US" altLang="zh-TW" b="0" dirty="0" smtClean="0"/>
              <a:t>include </a:t>
            </a:r>
            <a:r>
              <a:rPr lang="en-US" altLang="zh-TW" b="1" dirty="0" smtClean="0"/>
              <a:t>part morphing</a:t>
            </a:r>
            <a:r>
              <a:rPr lang="en-US" altLang="zh-TW" b="0" dirty="0" smtClean="0"/>
              <a:t>, </a:t>
            </a:r>
            <a:r>
              <a:rPr lang="en-US" altLang="zh-TW" b="1" dirty="0" smtClean="0"/>
              <a:t>[CLICK!]</a:t>
            </a:r>
            <a:r>
              <a:rPr lang="en-US" altLang="zh-TW" b="0" dirty="0" smtClean="0"/>
              <a:t> for one-to-one correspondences</a:t>
            </a:r>
          </a:p>
          <a:p>
            <a:endParaRPr lang="en-CA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Part </a:t>
            </a:r>
            <a:r>
              <a:rPr lang="en-US" altLang="zh-TW" b="1" dirty="0" smtClean="0"/>
              <a:t>splitting or merging  [CLICK!]  </a:t>
            </a:r>
            <a:r>
              <a:rPr lang="en-US" altLang="zh-TW" dirty="0" smtClean="0"/>
              <a:t>for one-to-many correspondences, applied here to the back vertical bars</a:t>
            </a:r>
          </a:p>
          <a:p>
            <a:endParaRPr lang="en-CA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and part </a:t>
            </a:r>
            <a:r>
              <a:rPr lang="en-US" altLang="zh-TW" b="1" dirty="0" smtClean="0"/>
              <a:t>growing or shrinking </a:t>
            </a:r>
            <a:r>
              <a:rPr lang="en-US" altLang="zh-TW" dirty="0" smtClean="0"/>
              <a:t>for parts on one shape that do not have a compatible equivalent on the other</a:t>
            </a:r>
          </a:p>
          <a:p>
            <a:endParaRPr lang="en-CA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Today,</a:t>
            </a:r>
          </a:p>
          <a:p>
            <a:r>
              <a:rPr lang="en-US" altLang="zh-TW" dirty="0" smtClean="0"/>
              <a:t>First I will discuss motivation of this paper</a:t>
            </a:r>
          </a:p>
          <a:p>
            <a:r>
              <a:rPr lang="en-US" altLang="zh-TW" dirty="0" smtClean="0"/>
              <a:t>And then I go</a:t>
            </a:r>
            <a:r>
              <a:rPr lang="en-US" altLang="zh-TW" baseline="0" dirty="0" smtClean="0"/>
              <a:t> on talking about their main method</a:t>
            </a:r>
          </a:p>
          <a:p>
            <a:r>
              <a:rPr lang="en-US" altLang="zh-TW" baseline="0" dirty="0" smtClean="0"/>
              <a:t>Final I will show their results and 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9C42-3DEE-46EA-8F08-3A7DC87DCB2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09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A blending path is a </a:t>
            </a:r>
            <a:r>
              <a:rPr lang="en-CA" altLang="zh-TW" b="1" dirty="0" smtClean="0"/>
              <a:t>permutation</a:t>
            </a:r>
            <a:r>
              <a:rPr lang="en-CA" altLang="zh-TW" dirty="0" smtClean="0"/>
              <a:t> of the set of blending operations assigned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The</a:t>
            </a:r>
            <a:r>
              <a:rPr lang="en-CA" altLang="zh-TW" baseline="0" dirty="0" smtClean="0"/>
              <a:t> </a:t>
            </a:r>
            <a:r>
              <a:rPr lang="en-CA" altLang="zh-TW" b="1" baseline="0" dirty="0" smtClean="0"/>
              <a:t>variability</a:t>
            </a:r>
            <a:r>
              <a:rPr lang="en-CA" altLang="zh-TW" baseline="0" dirty="0" smtClean="0"/>
              <a:t> of the generated paths is a result of the </a:t>
            </a:r>
            <a:r>
              <a:rPr lang="en-CA" altLang="zh-TW" b="1" baseline="0" dirty="0" smtClean="0"/>
              <a:t>reordering</a:t>
            </a:r>
            <a:r>
              <a:rPr lang="en-CA" altLang="zh-TW" baseline="0" dirty="0" smtClean="0"/>
              <a:t> of the blending operations</a:t>
            </a:r>
            <a:endParaRPr lang="en-CA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Continuous shape blending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Following </a:t>
            </a:r>
            <a:r>
              <a:rPr lang="en-CA" baseline="0" dirty="0" smtClean="0"/>
              <a:t>these main ideas, </a:t>
            </a:r>
            <a:r>
              <a:rPr lang="en-CA" b="1" baseline="0" dirty="0" smtClean="0"/>
              <a:t>our solution</a:t>
            </a:r>
            <a:r>
              <a:rPr lang="en-CA" baseline="0" dirty="0" smtClean="0"/>
              <a:t> can </a:t>
            </a:r>
            <a:r>
              <a:rPr lang="en-CA" b="1" baseline="0" dirty="0" smtClean="0"/>
              <a:t>generate a large number</a:t>
            </a:r>
            <a:r>
              <a:rPr lang="en-CA" baseline="0" dirty="0" smtClean="0"/>
              <a:t> of continuous blending transformations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This results in interesting </a:t>
            </a:r>
            <a:r>
              <a:rPr lang="en-CA" b="1" baseline="0" dirty="0" smtClean="0"/>
              <a:t>[CLICK!]</a:t>
            </a:r>
            <a:r>
              <a:rPr lang="en-CA" baseline="0" dirty="0" smtClean="0"/>
              <a:t>  </a:t>
            </a:r>
            <a:r>
              <a:rPr lang="en-CA" b="1" baseline="0" dirty="0" smtClean="0"/>
              <a:t>topology changes</a:t>
            </a:r>
            <a:r>
              <a:rPr lang="en-CA" baseline="0" dirty="0" smtClean="0"/>
              <a:t> and helps users discover  </a:t>
            </a:r>
            <a:r>
              <a:rPr lang="en-CA" b="1" baseline="0" dirty="0" smtClean="0"/>
              <a:t>[CLICK!]  novel shapes</a:t>
            </a:r>
            <a:r>
              <a:rPr lang="en-CA" baseline="0" dirty="0" smtClean="0"/>
              <a:t> as seen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None/>
            </a:pPr>
            <a:r>
              <a:rPr lang="en-CA" baseline="0" dirty="0" smtClean="0"/>
              <a:t>--------------------------------------------------------------------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With the</a:t>
            </a:r>
            <a:r>
              <a:rPr lang="en-CA" altLang="zh-TW" b="1" dirty="0" smtClean="0"/>
              <a:t> defined correspondences</a:t>
            </a:r>
            <a:r>
              <a:rPr lang="en-CA" altLang="zh-TW" dirty="0" smtClean="0"/>
              <a:t> we now </a:t>
            </a:r>
            <a:r>
              <a:rPr lang="en-CA" altLang="zh-TW" b="1" dirty="0" smtClean="0"/>
              <a:t>generate</a:t>
            </a:r>
            <a:r>
              <a:rPr lang="en-CA" altLang="zh-TW" dirty="0" smtClean="0"/>
              <a:t> many</a:t>
            </a:r>
            <a:r>
              <a:rPr lang="en-CA" altLang="zh-TW" baseline="0" dirty="0" smtClean="0"/>
              <a:t> sets of blending paths that transform the different parts of one shape to the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baseline="0" dirty="0" smtClean="0"/>
              <a:t>Which is done by </a:t>
            </a:r>
            <a:r>
              <a:rPr lang="en-CA" altLang="zh-TW" b="1" baseline="0" dirty="0" smtClean="0"/>
              <a:t>changing the ordering</a:t>
            </a:r>
            <a:r>
              <a:rPr lang="en-CA" altLang="zh-TW" baseline="0" dirty="0" smtClean="0"/>
              <a:t> of the </a:t>
            </a:r>
            <a:r>
              <a:rPr lang="en-CA" altLang="zh-TW" b="1" baseline="0" dirty="0" smtClean="0"/>
              <a:t>defined blending operations</a:t>
            </a:r>
            <a:r>
              <a:rPr lang="en-CA" altLang="zh-TW" b="0" baseline="0" dirty="0" smtClean="0"/>
              <a:t> on each part</a:t>
            </a:r>
            <a:endParaRPr lang="en-CA" altLang="zh-TW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input pairs do not necessarily </a:t>
            </a:r>
            <a:r>
              <a:rPr lang="en-US" altLang="zh-TW" b="1" dirty="0" smtClean="0"/>
              <a:t>share the general structure</a:t>
            </a:r>
            <a:r>
              <a:rPr lang="en-US" altLang="zh-TW" dirty="0" smtClean="0"/>
              <a:t>, so it is likely that </a:t>
            </a:r>
            <a:r>
              <a:rPr lang="en-US" altLang="zh-TW" b="1" dirty="0" smtClean="0"/>
              <a:t>we produce implausible </a:t>
            </a:r>
            <a:r>
              <a:rPr lang="en-US" altLang="zh-TW" dirty="0" smtClean="0"/>
              <a:t>shapes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And so we apply a filtering that is based on measuring the extent of </a:t>
            </a:r>
            <a:r>
              <a:rPr lang="en-US" altLang="zh-TW" b="1" dirty="0" smtClean="0"/>
              <a:t>preserved</a:t>
            </a:r>
            <a:r>
              <a:rPr lang="en-US" altLang="zh-TW" dirty="0" smtClean="0"/>
              <a:t> global and local relations, including </a:t>
            </a:r>
            <a:r>
              <a:rPr lang="en-US" altLang="zh-TW" b="1" dirty="0" smtClean="0"/>
              <a:t>symmetry relations and part 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zh-TW" dirty="0" smtClean="0"/>
              <a:t>This filtering is purely geometrical, it does not guarantee good plausibility nor it is useful to discover interesting new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These things are still limited to </a:t>
            </a:r>
            <a:r>
              <a:rPr lang="en-US" altLang="zh-TW" b="1" dirty="0" smtClean="0"/>
              <a:t>human judgment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38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last step is a</a:t>
            </a:r>
            <a:r>
              <a:rPr lang="en-CA" baseline="0" dirty="0" smtClean="0"/>
              <a:t> basic filtering step </a:t>
            </a:r>
            <a:r>
              <a:rPr lang="en-CA" b="1" baseline="0" dirty="0" smtClean="0"/>
              <a:t>[CLICK!]</a:t>
            </a:r>
            <a:r>
              <a:rPr lang="en-CA" baseline="0" dirty="0" smtClean="0"/>
              <a:t> that discards clearly implausible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38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We’ve tested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our method on a set of </a:t>
            </a:r>
            <a:r>
              <a:rPr lang="en-US" altLang="zh-TW" b="1" dirty="0" smtClean="0"/>
              <a:t>110 man-made </a:t>
            </a:r>
            <a:r>
              <a:rPr lang="en-US" altLang="zh-TW" dirty="0" smtClean="0"/>
              <a:t>objects with rich topological and structural variation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can see </a:t>
            </a:r>
            <a:r>
              <a:rPr lang="en-US" b="1" dirty="0" smtClean="0"/>
              <a:t>some</a:t>
            </a:r>
            <a:r>
              <a:rPr lang="en-US" dirty="0" smtClean="0"/>
              <a:t> of the generated in-betweens are </a:t>
            </a:r>
            <a:r>
              <a:rPr lang="en-US" b="1" dirty="0" smtClean="0"/>
              <a:t>similar</a:t>
            </a:r>
            <a:r>
              <a:rPr lang="en-US" dirty="0" smtClean="0"/>
              <a:t> to ones generated </a:t>
            </a:r>
            <a:r>
              <a:rPr lang="en-US" b="1" dirty="0" smtClean="0"/>
              <a:t>via part replacement</a:t>
            </a:r>
            <a:r>
              <a:rPr lang="en-US" dirty="0" smtClean="0"/>
              <a:t>, as in some of robot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</a:t>
            </a:r>
            <a:r>
              <a:rPr lang="en-US" b="1" dirty="0" smtClean="0"/>
              <a:t>other</a:t>
            </a:r>
            <a:r>
              <a:rPr lang="en-US" dirty="0" smtClean="0"/>
              <a:t> shapes are </a:t>
            </a:r>
            <a:r>
              <a:rPr lang="en-US" b="1" dirty="0" smtClean="0"/>
              <a:t>simply not possible </a:t>
            </a:r>
            <a:r>
              <a:rPr lang="en-US" dirty="0" smtClean="0"/>
              <a:t>without the blending of both the geometry and connectivity of the parts as seen in these </a:t>
            </a:r>
            <a:r>
              <a:rPr lang="en-US" b="1" dirty="0" smtClean="0"/>
              <a:t>beds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68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Here we</a:t>
            </a:r>
            <a:r>
              <a:rPr lang="en-CA" baseline="0" dirty="0" smtClean="0"/>
              <a:t> see blending of a pair of </a:t>
            </a:r>
            <a:r>
              <a:rPr lang="en-CA" b="1" baseline="0" dirty="0" smtClean="0"/>
              <a:t>bench</a:t>
            </a:r>
            <a:r>
              <a:rPr lang="en-CA" baseline="0" dirty="0" smtClean="0"/>
              <a:t> models and </a:t>
            </a:r>
            <a:r>
              <a:rPr lang="en-CA" b="1" baseline="0" dirty="0" smtClean="0"/>
              <a:t>desk lamps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81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Here are models that are not related to chairs!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I’ve</a:t>
            </a:r>
            <a:r>
              <a:rPr lang="en-CA" baseline="0" dirty="0" smtClean="0"/>
              <a:t> had some </a:t>
            </a:r>
            <a:r>
              <a:rPr lang="en-CA" b="1" baseline="0" dirty="0" smtClean="0"/>
              <a:t>feedback</a:t>
            </a:r>
            <a:r>
              <a:rPr lang="en-CA" baseline="0" dirty="0" smtClean="0"/>
              <a:t> about how are method might be useful in the </a:t>
            </a:r>
            <a:r>
              <a:rPr lang="en-CA" b="1" baseline="0" dirty="0" smtClean="0"/>
              <a:t>kitbashing community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51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Each</a:t>
            </a:r>
            <a:r>
              <a:rPr lang="en-CA" baseline="0" dirty="0" smtClean="0"/>
              <a:t> path executes the blending operations while keeping the </a:t>
            </a:r>
            <a:r>
              <a:rPr lang="en-CA" b="1" baseline="0" dirty="0" smtClean="0"/>
              <a:t>original structural relations in mind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These relations </a:t>
            </a:r>
            <a:r>
              <a:rPr lang="en-CA" b="1" baseline="0" dirty="0" smtClean="0"/>
              <a:t>include</a:t>
            </a:r>
            <a:r>
              <a:rPr lang="en-CA" baseline="0" dirty="0" smtClean="0"/>
              <a:t> </a:t>
            </a:r>
            <a:r>
              <a:rPr lang="en-CA" b="1" baseline="0" dirty="0" smtClean="0"/>
              <a:t>symmetry</a:t>
            </a:r>
            <a:r>
              <a:rPr lang="en-CA" baseline="0" dirty="0" smtClean="0"/>
              <a:t> both local and global, and </a:t>
            </a:r>
            <a:r>
              <a:rPr lang="en-CA" b="1" baseline="0" dirty="0" smtClean="0"/>
              <a:t>part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We</a:t>
            </a:r>
            <a:r>
              <a:rPr lang="en-CA" baseline="0" dirty="0" smtClean="0"/>
              <a:t> can see that the </a:t>
            </a:r>
            <a:r>
              <a:rPr lang="en-CA" b="1" baseline="0" dirty="0" smtClean="0"/>
              <a:t>side parts </a:t>
            </a:r>
            <a:r>
              <a:rPr lang="en-CA" baseline="0" dirty="0" smtClean="0"/>
              <a:t>of the </a:t>
            </a:r>
            <a:r>
              <a:rPr lang="en-CA" b="1" baseline="0" dirty="0" smtClean="0"/>
              <a:t>beds</a:t>
            </a:r>
            <a:r>
              <a:rPr lang="en-CA" baseline="0" dirty="0" smtClean="0"/>
              <a:t> are </a:t>
            </a:r>
            <a:r>
              <a:rPr lang="en-CA" b="1" baseline="0" dirty="0" smtClean="0"/>
              <a:t>changing together </a:t>
            </a:r>
            <a:r>
              <a:rPr lang="en-CA" baseline="0" dirty="0" smtClean="0"/>
              <a:t>which preserves global symmetry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[CLICK!] </a:t>
            </a:r>
            <a:r>
              <a:rPr lang="en-US" dirty="0" smtClean="0"/>
              <a:t>We’ve also tried to apply our shape blending recursively </a:t>
            </a:r>
            <a:r>
              <a:rPr lang="en-US" b="1" dirty="0" smtClean="0"/>
              <a:t>[CLICK!]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avenue for future work is to try to apply blending across a larger collection of shapes together rather than on shape pairs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97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[CLICK!]</a:t>
            </a:r>
            <a:r>
              <a:rPr lang="en-US" dirty="0" smtClean="0"/>
              <a:t> It’s tough to fairly evaluate our approach with existing discrete shape creation by part recombination </a:t>
            </a:r>
            <a:r>
              <a:rPr lang="en-US" b="1" dirty="0" smtClean="0"/>
              <a:t>[CLICK!]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 what we did is try to evaluate the quality and variability</a:t>
            </a:r>
            <a:r>
              <a:rPr lang="en-US" baseline="0" dirty="0" smtClean="0"/>
              <a:t> of the </a:t>
            </a:r>
            <a:r>
              <a:rPr lang="en-US" dirty="0" smtClean="0"/>
              <a:t>produced outputs, and here is an</a:t>
            </a:r>
            <a:r>
              <a:rPr lang="en-US" baseline="0" dirty="0" smtClean="0"/>
              <a:t> example that shows that continuous blending can generate a bit</a:t>
            </a:r>
            <a:r>
              <a:rPr lang="en-US" dirty="0" smtClean="0"/>
              <a:t> more variable and natural in-betweens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Manual mixing </a:t>
            </a:r>
            <a:r>
              <a:rPr lang="en-US" dirty="0" smtClean="0"/>
              <a:t>of parts from different objects is a well established</a:t>
            </a:r>
            <a:r>
              <a:rPr lang="en-US" baseline="0" dirty="0" smtClean="0"/>
              <a:t> modeling technique especially for novice users </a:t>
            </a:r>
            <a:r>
              <a:rPr lang="en-US" b="1" baseline="0" dirty="0" smtClean="0"/>
              <a:t>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</a:t>
            </a:r>
            <a:r>
              <a:rPr lang="en-US" b="1" baseline="0" dirty="0" smtClean="0"/>
              <a:t>many recent examples </a:t>
            </a:r>
            <a:r>
              <a:rPr lang="en-US" baseline="0" dirty="0" smtClean="0"/>
              <a:t>found in both </a:t>
            </a:r>
            <a:r>
              <a:rPr lang="en-US" b="1" baseline="0" dirty="0" smtClean="0"/>
              <a:t>academia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commercial</a:t>
            </a:r>
            <a:r>
              <a:rPr lang="en-US" baseline="0" dirty="0" smtClean="0"/>
              <a:t> software such as Autodesk’s </a:t>
            </a:r>
            <a:r>
              <a:rPr lang="en-US" baseline="0" dirty="0" err="1" smtClean="0"/>
              <a:t>Meshmixer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4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And coming back to </a:t>
            </a:r>
            <a:r>
              <a:rPr lang="en-US" b="1" dirty="0" smtClean="0"/>
              <a:t>volumetric</a:t>
            </a:r>
            <a:r>
              <a:rPr lang="en-US" dirty="0" smtClean="0"/>
              <a:t> approaches, we noted how results can be </a:t>
            </a:r>
            <a:r>
              <a:rPr lang="en-US" b="1" dirty="0" smtClean="0"/>
              <a:t>broken</a:t>
            </a:r>
            <a:r>
              <a:rPr lang="en-US" baseline="0" dirty="0" smtClean="0"/>
              <a:t> and parts </a:t>
            </a:r>
            <a:r>
              <a:rPr lang="en-US" b="1" baseline="0" dirty="0" smtClean="0"/>
              <a:t>distorted</a:t>
            </a:r>
            <a:r>
              <a:rPr lang="en-US" baseline="0" dirty="0" smtClean="0"/>
              <a:t> when blending structured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can see how </a:t>
            </a:r>
            <a:r>
              <a:rPr lang="en-US" b="1" baseline="0" dirty="0" smtClean="0"/>
              <a:t>our</a:t>
            </a:r>
            <a:r>
              <a:rPr lang="en-US" baseline="0" dirty="0" smtClean="0"/>
              <a:t> blending, shown in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, produces </a:t>
            </a:r>
            <a:r>
              <a:rPr lang="en-US" b="1" baseline="0" dirty="0" smtClean="0"/>
              <a:t>more plausible results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6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Here</a:t>
            </a:r>
            <a:r>
              <a:rPr lang="en-US" baseline="0" dirty="0" smtClean="0"/>
              <a:t> is </a:t>
            </a:r>
            <a:r>
              <a:rPr lang="en-US" b="1" baseline="0" dirty="0" smtClean="0"/>
              <a:t>another examples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2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To</a:t>
            </a:r>
            <a:r>
              <a:rPr lang="en-CA" baseline="0" dirty="0" smtClean="0"/>
              <a:t> </a:t>
            </a:r>
            <a:r>
              <a:rPr lang="en-CA" b="1" baseline="0" dirty="0" smtClean="0"/>
              <a:t>conclude</a:t>
            </a:r>
            <a:r>
              <a:rPr lang="en-CA" baseline="0" dirty="0" smtClean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We have presented a 3D model creation system based on continuous shape blending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First to consider </a:t>
            </a:r>
            <a:r>
              <a:rPr lang="en-US" sz="1200" b="1" dirty="0" smtClean="0">
                <a:solidFill>
                  <a:srgbClr val="7030A0"/>
                </a:solidFill>
              </a:rPr>
              <a:t>topology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and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7030A0"/>
                </a:solidFill>
              </a:rPr>
              <a:t>geometry</a:t>
            </a:r>
            <a:r>
              <a:rPr lang="en-US" sz="1200" dirty="0" smtClean="0"/>
              <a:t> by utilizing a structure-aware representation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To better </a:t>
            </a:r>
            <a:r>
              <a:rPr lang="en-CA" b="1" baseline="0" dirty="0" smtClean="0"/>
              <a:t>help</a:t>
            </a:r>
            <a:r>
              <a:rPr lang="en-CA" baseline="0" dirty="0" smtClean="0"/>
              <a:t> users </a:t>
            </a:r>
            <a:r>
              <a:rPr lang="en-CA" b="1" baseline="0" dirty="0" smtClean="0"/>
              <a:t>explore</a:t>
            </a:r>
            <a:r>
              <a:rPr lang="en-CA" baseline="0" dirty="0" smtClean="0"/>
              <a:t> the </a:t>
            </a:r>
            <a:r>
              <a:rPr lang="en-CA" b="1" baseline="0" dirty="0" smtClean="0"/>
              <a:t>space</a:t>
            </a:r>
            <a:r>
              <a:rPr lang="en-CA" baseline="0" dirty="0" smtClean="0"/>
              <a:t> of possible in-betweens, we’ve </a:t>
            </a:r>
            <a:r>
              <a:rPr lang="en-CA" b="1" baseline="0" dirty="0" smtClean="0"/>
              <a:t>developed</a:t>
            </a:r>
            <a:r>
              <a:rPr lang="en-CA" baseline="0" dirty="0" smtClean="0"/>
              <a:t> an intuitive </a:t>
            </a:r>
            <a:r>
              <a:rPr lang="en-CA" b="1" baseline="0" dirty="0" smtClean="0"/>
              <a:t>tool</a:t>
            </a:r>
            <a:r>
              <a:rPr lang="en-CA" baseline="0" dirty="0" smtClean="0"/>
              <a:t> that efficiently generates these continuous blending path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93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To</a:t>
            </a:r>
            <a:r>
              <a:rPr lang="en-CA" baseline="0" dirty="0" smtClean="0"/>
              <a:t> </a:t>
            </a:r>
            <a:r>
              <a:rPr lang="en-CA" b="1" baseline="0" dirty="0" smtClean="0"/>
              <a:t>summarize</a:t>
            </a:r>
            <a:r>
              <a:rPr lang="en-CA" baseline="0" dirty="0" smtClean="0"/>
              <a:t> our work,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While previous works </a:t>
            </a:r>
            <a:r>
              <a:rPr lang="en-CA" b="1" baseline="0" dirty="0" smtClean="0"/>
              <a:t>only</a:t>
            </a:r>
            <a:r>
              <a:rPr lang="en-CA" baseline="0" dirty="0" smtClean="0"/>
              <a:t> apply </a:t>
            </a:r>
            <a:r>
              <a:rPr lang="en-CA" b="1" baseline="0" dirty="0" smtClean="0"/>
              <a:t>rigid</a:t>
            </a:r>
            <a:r>
              <a:rPr lang="en-CA" baseline="0" dirty="0" smtClean="0"/>
              <a:t> transformations in </a:t>
            </a:r>
            <a:r>
              <a:rPr lang="en-CA" b="1" baseline="0" dirty="0" smtClean="0"/>
              <a:t>part 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We’ve shown that interpolation of ‘</a:t>
            </a:r>
            <a:r>
              <a:rPr lang="en-CA" b="1" baseline="0" dirty="0" smtClean="0"/>
              <a:t>geometry</a:t>
            </a:r>
            <a:r>
              <a:rPr lang="en-CA" baseline="0" dirty="0" smtClean="0"/>
              <a:t>’, ‘</a:t>
            </a:r>
            <a:r>
              <a:rPr lang="en-CA" b="1" baseline="0" dirty="0" smtClean="0"/>
              <a:t>structure</a:t>
            </a:r>
            <a:r>
              <a:rPr lang="en-CA" baseline="0" dirty="0" smtClean="0"/>
              <a:t>’, and ‘</a:t>
            </a:r>
            <a:r>
              <a:rPr lang="en-CA" b="1" baseline="0" dirty="0" smtClean="0"/>
              <a:t>part connectivity’</a:t>
            </a:r>
            <a:r>
              <a:rPr lang="en-CA" b="0" baseline="0" dirty="0" smtClean="0"/>
              <a:t> generates </a:t>
            </a:r>
            <a:r>
              <a:rPr lang="en-CA" b="1" baseline="0" dirty="0" smtClean="0"/>
              <a:t>much</a:t>
            </a:r>
            <a:r>
              <a:rPr lang="en-CA" b="0" baseline="0" dirty="0" smtClean="0"/>
              <a:t> more variability!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2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Rather than</a:t>
            </a:r>
            <a:r>
              <a:rPr lang="en-CA" baseline="0" dirty="0" smtClean="0"/>
              <a:t> pasting parts together </a:t>
            </a:r>
            <a:r>
              <a:rPr lang="en-CA" b="1" baseline="0" dirty="0" smtClean="0"/>
              <a:t>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They utilize </a:t>
            </a:r>
            <a:r>
              <a:rPr lang="en-CA" b="1" baseline="0" dirty="0" smtClean="0"/>
              <a:t>continuous  shape interpolation </a:t>
            </a:r>
            <a:r>
              <a:rPr lang="en-CA" baseline="0" dirty="0" smtClean="0"/>
              <a:t>for </a:t>
            </a:r>
            <a:r>
              <a:rPr lang="en-CA" b="1" baseline="0" dirty="0" smtClean="0"/>
              <a:t>modeling</a:t>
            </a:r>
            <a:r>
              <a:rPr lang="en-CA" baseline="0" dirty="0" smtClean="0"/>
              <a:t> by blending from a </a:t>
            </a:r>
            <a:r>
              <a:rPr lang="en-CA" b="1" baseline="0" dirty="0" smtClean="0"/>
              <a:t>pair or more</a:t>
            </a:r>
            <a:r>
              <a:rPr lang="en-CA" baseline="0" dirty="0" smtClean="0"/>
              <a:t> of existing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</a:t>
            </a:r>
            <a:r>
              <a:rPr lang="en-CA" b="1" baseline="0" dirty="0" smtClean="0"/>
              <a:t>main issue </a:t>
            </a:r>
            <a:r>
              <a:rPr lang="en-CA" baseline="0" dirty="0" smtClean="0"/>
              <a:t>however is the requirement for an </a:t>
            </a:r>
            <a:r>
              <a:rPr lang="en-CA" b="1" baseline="0" dirty="0" smtClean="0"/>
              <a:t>exact mappings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So </a:t>
            </a:r>
            <a:r>
              <a:rPr lang="en-CA" b="1" baseline="0" dirty="0" smtClean="0"/>
              <a:t>[CLICK!]</a:t>
            </a:r>
            <a:r>
              <a:rPr lang="en-CA" baseline="0" dirty="0" smtClean="0"/>
              <a:t> for shapes with large geometric dissimilarity and different structure it is </a:t>
            </a:r>
            <a:r>
              <a:rPr lang="en-CA" b="1" baseline="0" dirty="0" smtClean="0"/>
              <a:t>not possible </a:t>
            </a:r>
            <a:r>
              <a:rPr lang="en-CA" baseline="0" dirty="0" smtClean="0"/>
              <a:t>to apply these methods!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2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an </a:t>
            </a:r>
            <a:r>
              <a:rPr lang="en-CA" b="1" dirty="0" smtClean="0"/>
              <a:t>obvious solution </a:t>
            </a:r>
            <a:r>
              <a:rPr lang="en-CA" dirty="0" smtClean="0"/>
              <a:t>would be to look at shape interpolation methods that allow for topological changes between the</a:t>
            </a:r>
            <a:r>
              <a:rPr lang="en-CA" baseline="0" dirty="0" smtClean="0"/>
              <a:t> input pairs </a:t>
            </a:r>
            <a:r>
              <a:rPr lang="en-CA" b="1" baseline="0" dirty="0" smtClean="0"/>
              <a:t>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baseline="0" dirty="0" smtClean="0"/>
              <a:t>This</a:t>
            </a:r>
            <a:r>
              <a:rPr lang="en-CA" baseline="0" dirty="0" smtClean="0"/>
              <a:t> </a:t>
            </a:r>
            <a:r>
              <a:rPr lang="en-CA" b="1" baseline="0" dirty="0" smtClean="0"/>
              <a:t>volumetric</a:t>
            </a:r>
            <a:r>
              <a:rPr lang="en-CA" baseline="0" dirty="0" smtClean="0"/>
              <a:t> based </a:t>
            </a:r>
            <a:r>
              <a:rPr lang="en-CA" b="1" baseline="0" dirty="0" smtClean="0"/>
              <a:t>interpolation</a:t>
            </a:r>
            <a:r>
              <a:rPr lang="en-CA" baseline="0" dirty="0" smtClean="0"/>
              <a:t> is one</a:t>
            </a:r>
            <a:r>
              <a:rPr lang="en-CA" b="1" baseline="0" dirty="0" smtClean="0"/>
              <a:t>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But we can </a:t>
            </a:r>
            <a:r>
              <a:rPr lang="en-CA" b="1" baseline="0" dirty="0" smtClean="0"/>
              <a:t>see</a:t>
            </a:r>
            <a:r>
              <a:rPr lang="en-CA" baseline="0" dirty="0" smtClean="0"/>
              <a:t> the</a:t>
            </a:r>
            <a:r>
              <a:rPr lang="en-CA" b="1" baseline="0" dirty="0" smtClean="0"/>
              <a:t> in-between</a:t>
            </a:r>
            <a:r>
              <a:rPr lang="en-CA" baseline="0" dirty="0" smtClean="0"/>
              <a:t> are disconnected and distorted aren’t really usable..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[CLICK!]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</a:t>
            </a:r>
            <a:r>
              <a:rPr lang="en-US" baseline="0" dirty="0" smtClean="0"/>
              <a:t> </a:t>
            </a:r>
            <a:r>
              <a:rPr lang="en-US" b="1" baseline="0" dirty="0" smtClean="0"/>
              <a:t>until now </a:t>
            </a:r>
            <a:r>
              <a:rPr lang="en-US" baseline="0" dirty="0" smtClean="0"/>
              <a:t>people have been focused on </a:t>
            </a:r>
            <a:r>
              <a:rPr lang="en-US" b="1" baseline="0" dirty="0" smtClean="0"/>
              <a:t>part-based</a:t>
            </a:r>
            <a:r>
              <a:rPr lang="en-US" baseline="0" dirty="0" smtClean="0"/>
              <a:t> composition for shape modeling </a:t>
            </a:r>
            <a:r>
              <a:rPr lang="en-US" b="1" baseline="0" dirty="0" smtClean="0"/>
              <a:t>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Many </a:t>
            </a:r>
            <a:r>
              <a:rPr lang="en-US" b="1" baseline="0" dirty="0" smtClean="0"/>
              <a:t>automatic</a:t>
            </a:r>
            <a:r>
              <a:rPr lang="en-US" baseline="0" dirty="0" smtClean="0"/>
              <a:t> or </a:t>
            </a:r>
            <a:r>
              <a:rPr lang="en-US" b="1" baseline="0" dirty="0" smtClean="0"/>
              <a:t>semi-automatic</a:t>
            </a:r>
            <a:r>
              <a:rPr lang="en-US" baseline="0" dirty="0" smtClean="0"/>
              <a:t> methods proposed can produce many varieties from shape repositories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baseline="0" dirty="0" smtClean="0"/>
              <a:t>often try to replace </a:t>
            </a:r>
            <a:r>
              <a:rPr lang="en-US" b="1" baseline="0" dirty="0" smtClean="0"/>
              <a:t>compatible</a:t>
            </a:r>
            <a:r>
              <a:rPr lang="en-US" baseline="0" dirty="0" smtClean="0"/>
              <a:t> parts, where compatibility is </a:t>
            </a:r>
            <a:r>
              <a:rPr lang="en-US" b="1" baseline="0" dirty="0" smtClean="0"/>
              <a:t>determined</a:t>
            </a:r>
            <a:r>
              <a:rPr lang="en-US" baseline="0" dirty="0" smtClean="0"/>
              <a:t> by </a:t>
            </a:r>
            <a:r>
              <a:rPr lang="en-US" b="1" baseline="0" dirty="0" smtClean="0"/>
              <a:t>geometric</a:t>
            </a:r>
            <a:r>
              <a:rPr lang="en-US" baseline="0" dirty="0" smtClean="0"/>
              <a:t> or </a:t>
            </a:r>
            <a:r>
              <a:rPr lang="en-US" b="1" baseline="0" dirty="0" smtClean="0"/>
              <a:t>structural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6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</a:t>
            </a:r>
            <a:r>
              <a:rPr lang="en-CA" baseline="0" dirty="0" smtClean="0"/>
              <a:t> </a:t>
            </a:r>
            <a:r>
              <a:rPr lang="en-CA" b="1" baseline="0" dirty="0" smtClean="0"/>
              <a:t>problem</a:t>
            </a:r>
            <a:r>
              <a:rPr lang="en-CA" baseline="0" dirty="0" smtClean="0"/>
              <a:t> with part composition approaches is that they tend to generate </a:t>
            </a:r>
            <a:r>
              <a:rPr lang="en-CA" b="0" baseline="0" dirty="0" smtClean="0"/>
              <a:t>a </a:t>
            </a:r>
            <a:r>
              <a:rPr lang="en-CA" b="1" baseline="0" dirty="0" smtClean="0"/>
              <a:t>limited</a:t>
            </a:r>
            <a:r>
              <a:rPr lang="en-CA" b="0" baseline="0" dirty="0" smtClean="0"/>
              <a:t> number of possible blends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Here we see a </a:t>
            </a:r>
            <a:r>
              <a:rPr lang="en-CA" b="1" baseline="0" dirty="0" smtClean="0"/>
              <a:t>three</a:t>
            </a:r>
            <a:r>
              <a:rPr lang="en-CA" baseline="0" dirty="0" smtClean="0"/>
              <a:t> and </a:t>
            </a:r>
            <a:r>
              <a:rPr lang="en-CA" b="1" baseline="0" dirty="0" smtClean="0"/>
              <a:t>four</a:t>
            </a:r>
            <a:r>
              <a:rPr lang="en-CA" baseline="0" dirty="0" smtClean="0"/>
              <a:t> legged </a:t>
            </a:r>
            <a:r>
              <a:rPr lang="en-CA" b="1" baseline="0" dirty="0" smtClean="0"/>
              <a:t>tables</a:t>
            </a:r>
            <a:r>
              <a:rPr lang="en-CA" baseline="0" dirty="0" smtClean="0"/>
              <a:t> only generating </a:t>
            </a:r>
            <a:r>
              <a:rPr lang="en-CA" b="1" baseline="0" dirty="0" smtClean="0"/>
              <a:t>two</a:t>
            </a:r>
            <a:r>
              <a:rPr lang="en-CA" baseline="0" dirty="0" smtClean="0"/>
              <a:t> new shapes   </a:t>
            </a:r>
            <a:r>
              <a:rPr lang="en-CA" b="1" baseline="0" dirty="0" smtClean="0"/>
              <a:t>2X</a:t>
            </a:r>
            <a:r>
              <a:rPr lang="en-CA" baseline="0" dirty="0" smtClean="0"/>
              <a:t> </a:t>
            </a:r>
            <a:r>
              <a:rPr lang="en-CA" b="1" baseline="0" dirty="0" smtClean="0"/>
              <a:t>[CLICK!] [CLICK!]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In this work, this paper argue that they can produce even more than that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baseline="0" dirty="0" smtClean="0"/>
              <a:t>In fact!</a:t>
            </a:r>
            <a:r>
              <a:rPr lang="en-CA" baseline="0" dirty="0" smtClean="0"/>
              <a:t> They would like a continuous transition from one shape to the other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So they </a:t>
            </a:r>
            <a:r>
              <a:rPr lang="en-CA" altLang="zh-TW" b="1" baseline="0" dirty="0" smtClean="0"/>
              <a:t>propose the </a:t>
            </a:r>
            <a:r>
              <a:rPr lang="en-CA" altLang="zh-TW" b="1" baseline="0" dirty="0" err="1" smtClean="0"/>
              <a:t>mehod</a:t>
            </a:r>
            <a:r>
              <a:rPr lang="en-CA" altLang="zh-TW" baseline="0" dirty="0" smtClean="0"/>
              <a:t>  is blending on both geometry and topology </a:t>
            </a:r>
            <a:r>
              <a:rPr lang="en-CA" b="1" baseline="0" dirty="0" smtClean="0"/>
              <a:t>[CLICK!]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Notice how the </a:t>
            </a:r>
            <a:r>
              <a:rPr lang="en-CA" b="1" baseline="0" dirty="0" smtClean="0"/>
              <a:t>legs </a:t>
            </a:r>
            <a:r>
              <a:rPr lang="en-CA" b="0" baseline="0" dirty="0" smtClean="0"/>
              <a:t>are splitting,   </a:t>
            </a:r>
            <a:r>
              <a:rPr lang="en-CA" b="1" baseline="0" dirty="0" smtClean="0"/>
              <a:t>[CLICK!]</a:t>
            </a:r>
            <a:r>
              <a:rPr lang="en-CA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baseline="0" dirty="0" smtClean="0"/>
              <a:t>the </a:t>
            </a:r>
            <a:r>
              <a:rPr lang="en-CA" b="1" baseline="0" dirty="0" smtClean="0"/>
              <a:t>top</a:t>
            </a:r>
            <a:r>
              <a:rPr lang="en-CA" b="0" baseline="0" dirty="0" smtClean="0"/>
              <a:t> morphing, </a:t>
            </a:r>
            <a:r>
              <a:rPr lang="en-CA" b="1" baseline="0" dirty="0" smtClean="0"/>
              <a:t>[CLICK!]</a:t>
            </a:r>
            <a:r>
              <a:rPr lang="en-CA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0" baseline="0" dirty="0" smtClean="0"/>
              <a:t>and </a:t>
            </a:r>
            <a:r>
              <a:rPr lang="en-CA" b="1" baseline="0" dirty="0" smtClean="0"/>
              <a:t>the side </a:t>
            </a:r>
            <a:r>
              <a:rPr lang="en-CA" b="0" baseline="0" dirty="0" smtClean="0"/>
              <a:t>bar growing  </a:t>
            </a:r>
            <a:r>
              <a:rPr lang="en-CA" b="1" baseline="0" dirty="0" smtClean="0"/>
              <a:t>[CLICK!]</a:t>
            </a:r>
            <a:r>
              <a:rPr lang="en-CA" b="0" baseline="0" dirty="0" smtClean="0"/>
              <a:t> </a:t>
            </a: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</a:t>
            </a:r>
            <a:r>
              <a:rPr lang="en-CA" b="1" baseline="0" dirty="0" smtClean="0"/>
              <a:t>gradual transformation </a:t>
            </a:r>
            <a:r>
              <a:rPr lang="en-CA" baseline="0" dirty="0" smtClean="0"/>
              <a:t>allows us to </a:t>
            </a:r>
            <a:r>
              <a:rPr lang="en-CA" b="1" baseline="0" dirty="0" smtClean="0"/>
              <a:t>discover</a:t>
            </a:r>
            <a:r>
              <a:rPr lang="en-CA" baseline="0" dirty="0" smtClean="0"/>
              <a:t> some interesting in-betweens!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2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I’ll now </a:t>
            </a:r>
            <a:r>
              <a:rPr lang="en-CA" b="1" dirty="0" smtClean="0"/>
              <a:t>describe</a:t>
            </a:r>
            <a:r>
              <a:rPr lang="en-CA" b="1" baseline="0" dirty="0" smtClean="0"/>
              <a:t> two major technical challenges</a:t>
            </a:r>
            <a:r>
              <a:rPr lang="en-CA" baseline="0" dirty="0" smtClean="0"/>
              <a:t> faced in this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b="1" dirty="0" smtClean="0"/>
              <a:t>first</a:t>
            </a:r>
            <a:r>
              <a:rPr lang="en-CA" dirty="0" smtClean="0"/>
              <a:t> is </a:t>
            </a:r>
            <a:r>
              <a:rPr lang="en-CA" b="1" dirty="0" smtClean="0"/>
              <a:t>the presentation</a:t>
            </a:r>
            <a:r>
              <a:rPr lang="en-CA" b="1" baseline="0" dirty="0" smtClean="0"/>
              <a:t> level</a:t>
            </a:r>
            <a:r>
              <a:rPr lang="en-CA" baseline="0" dirty="0" smtClean="0"/>
              <a:t>, tracking topology changes using surface representation is very </a:t>
            </a:r>
            <a:r>
              <a:rPr lang="en-CA" b="1" baseline="0" dirty="0" smtClean="0"/>
              <a:t>difficult</a:t>
            </a:r>
            <a:r>
              <a:rPr lang="en-CA" baseline="0" dirty="0" smtClean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As we saw, </a:t>
            </a:r>
            <a:r>
              <a:rPr lang="en-CA" b="1" baseline="0" dirty="0" smtClean="0"/>
              <a:t>volumes</a:t>
            </a:r>
            <a:r>
              <a:rPr lang="en-CA" baseline="0" dirty="0" smtClean="0"/>
              <a:t> are able to do so but we are faced with challenge of preserving the integrity of the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</a:t>
            </a:r>
            <a:r>
              <a:rPr lang="en-CA" b="1" baseline="0" dirty="0" smtClean="0"/>
              <a:t>second</a:t>
            </a:r>
            <a:r>
              <a:rPr lang="en-CA" baseline="0" dirty="0" smtClean="0"/>
              <a:t> challenge is deciding on </a:t>
            </a:r>
            <a:r>
              <a:rPr lang="en-CA" b="1" baseline="0" dirty="0" smtClean="0"/>
              <a:t>the part correspondence</a:t>
            </a:r>
            <a:r>
              <a:rPr lang="en-CA" baseline="0" dirty="0" smtClean="0"/>
              <a:t> between parts of very different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We need to consider that </a:t>
            </a:r>
            <a:r>
              <a:rPr lang="en-CA" b="1" baseline="0" dirty="0" smtClean="0"/>
              <a:t>parts might split</a:t>
            </a:r>
            <a:r>
              <a:rPr lang="en-CA" baseline="0" dirty="0" smtClean="0"/>
              <a:t>, have </a:t>
            </a:r>
            <a:r>
              <a:rPr lang="en-CA" b="1" baseline="0" dirty="0" smtClean="0"/>
              <a:t>no equivalent</a:t>
            </a:r>
            <a:r>
              <a:rPr lang="en-CA" baseline="0" dirty="0" smtClean="0"/>
              <a:t>, and are very </a:t>
            </a:r>
            <a:r>
              <a:rPr lang="en-CA" b="1" baseline="0" dirty="0" smtClean="0"/>
              <a:t>different in proportions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3955-7558-4102-8AEE-F9D6D3C098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0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 userDrawn="1"/>
        </p:nvGrpSpPr>
        <p:grpSpPr>
          <a:xfrm>
            <a:off x="1" y="3851767"/>
            <a:ext cx="9143999" cy="3006233"/>
            <a:chOff x="-29028" y="2044149"/>
            <a:chExt cx="12191999" cy="4008311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2" t="1" r="18296" b="38640"/>
            <a:stretch/>
          </p:blipFill>
          <p:spPr>
            <a:xfrm>
              <a:off x="0" y="2044149"/>
              <a:ext cx="12061371" cy="4008311"/>
            </a:xfrm>
            <a:prstGeom prst="rect">
              <a:avLst/>
            </a:prstGeom>
            <a:noFill/>
          </p:spPr>
        </p:pic>
        <p:sp>
          <p:nvSpPr>
            <p:cNvPr id="9" name="Rectangle 7"/>
            <p:cNvSpPr/>
            <p:nvPr/>
          </p:nvSpPr>
          <p:spPr>
            <a:xfrm>
              <a:off x="-29028" y="2236623"/>
              <a:ext cx="12191999" cy="38158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67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18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 userDrawn="1"/>
        </p:nvGrpSpPr>
        <p:grpSpPr>
          <a:xfrm>
            <a:off x="1" y="3851767"/>
            <a:ext cx="9143999" cy="3006233"/>
            <a:chOff x="-29028" y="2044149"/>
            <a:chExt cx="12191999" cy="4008311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2" t="1" r="18296" b="38640"/>
            <a:stretch/>
          </p:blipFill>
          <p:spPr>
            <a:xfrm>
              <a:off x="0" y="2044149"/>
              <a:ext cx="12061371" cy="4008311"/>
            </a:xfrm>
            <a:prstGeom prst="rect">
              <a:avLst/>
            </a:prstGeom>
            <a:noFill/>
          </p:spPr>
        </p:pic>
        <p:sp>
          <p:nvSpPr>
            <p:cNvPr id="9" name="Rectangle 7"/>
            <p:cNvSpPr/>
            <p:nvPr/>
          </p:nvSpPr>
          <p:spPr>
            <a:xfrm>
              <a:off x="-29028" y="2236622"/>
              <a:ext cx="12191999" cy="38158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31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5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8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21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35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9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93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BD49B-EFCC-4657-95C1-8C17B77BBB72}" type="datetimeFigureOut">
              <a:rPr lang="zh-TW" altLang="en-US" smtClean="0"/>
              <a:pPr/>
              <a:t>10/23/2014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C8CD-18D8-417A-9128-35F4A06A44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73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toddszymanski/Documents/01%20Work/S2014/Presenter%20Slides/S14_Logo1920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3"/>
          <p:cNvGrpSpPr/>
          <p:nvPr/>
        </p:nvGrpSpPr>
        <p:grpSpPr>
          <a:xfrm>
            <a:off x="539552" y="2204864"/>
            <a:ext cx="8604448" cy="1656184"/>
            <a:chOff x="539552" y="2276872"/>
            <a:chExt cx="7704856" cy="1224136"/>
          </a:xfrm>
        </p:grpSpPr>
        <p:sp>
          <p:nvSpPr>
            <p:cNvPr id="13" name="矩形 12"/>
            <p:cNvSpPr/>
            <p:nvPr/>
          </p:nvSpPr>
          <p:spPr>
            <a:xfrm>
              <a:off x="539552" y="2276872"/>
              <a:ext cx="7704856" cy="1224136"/>
            </a:xfrm>
            <a:prstGeom prst="rect">
              <a:avLst/>
            </a:prstGeom>
            <a:solidFill>
              <a:schemeClr val="accent1">
                <a:lumMod val="50000"/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39552" y="2276872"/>
              <a:ext cx="72008" cy="12241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8278688" cy="1470025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accent1">
                    <a:lumMod val="50000"/>
                  </a:schemeClr>
                </a:solidFill>
              </a:rPr>
              <a:t>Topology-Varying 3D Shape Creation via Structural Blending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51942"/>
              </p:ext>
            </p:extLst>
          </p:nvPr>
        </p:nvGraphicFramePr>
        <p:xfrm>
          <a:off x="683569" y="4005064"/>
          <a:ext cx="6264695" cy="1850504"/>
        </p:xfrm>
        <a:graphic>
          <a:graphicData uri="http://schemas.openxmlformats.org/drawingml/2006/table">
            <a:tbl>
              <a:tblPr/>
              <a:tblGrid>
                <a:gridCol w="2597556"/>
                <a:gridCol w="2010955"/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Ibraheem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Alhashim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Honghua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Li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(1)(2)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Kai Xu 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(2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Junjie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Cao 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(3)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Rui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Ma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(1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Hao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Zhang  </a:t>
                      </a: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D09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(1) Simon Fraser University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D09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(2) National University of Defense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D09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(3) Dalian University of Technology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79FF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79FF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7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39552" y="1016496"/>
            <a:ext cx="72008" cy="1044352"/>
          </a:xfrm>
          <a:prstGeom prst="rect">
            <a:avLst/>
          </a:prstGeom>
          <a:solidFill>
            <a:srgbClr val="D8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552" y="4080310"/>
            <a:ext cx="72008" cy="815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5013176"/>
            <a:ext cx="72008" cy="835174"/>
          </a:xfrm>
          <a:prstGeom prst="rect">
            <a:avLst/>
          </a:prstGeom>
          <a:solidFill>
            <a:srgbClr val="632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3" descr="S14_Logo1920.pdf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85800" y="987921"/>
            <a:ext cx="1584491" cy="11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115405" y="1336431"/>
            <a:ext cx="7055892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3" y="4488267"/>
            <a:ext cx="2743639" cy="2057729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14" y="4511632"/>
            <a:ext cx="2743639" cy="2057729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17" y="4531031"/>
            <a:ext cx="2630605" cy="1972954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95" y="4445347"/>
            <a:ext cx="2876993" cy="21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7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96343"/>
            <a:ext cx="7886700" cy="2780620"/>
          </a:xfrm>
        </p:spPr>
        <p:txBody>
          <a:bodyPr>
            <a:normAutofit/>
          </a:bodyPr>
          <a:lstStyle/>
          <a:p>
            <a:pPr marL="600075" lvl="2" indent="-257175">
              <a:spcBef>
                <a:spcPts val="750"/>
              </a:spcBef>
            </a:pPr>
            <a:r>
              <a:rPr lang="en-US" sz="1800" dirty="0" smtClean="0">
                <a:solidFill>
                  <a:srgbClr val="7030A0"/>
                </a:solidFill>
              </a:rPr>
              <a:t>Curve + sheet part abstractions – </a:t>
            </a:r>
            <a:r>
              <a:rPr lang="en-US" altLang="zh-TW" sz="1800" dirty="0" smtClean="0">
                <a:solidFill>
                  <a:srgbClr val="777777"/>
                </a:solidFill>
              </a:rPr>
              <a:t>[</a:t>
            </a:r>
            <a:r>
              <a:rPr lang="en-US" altLang="zh-TW" sz="1800" dirty="0" err="1" smtClean="0">
                <a:solidFill>
                  <a:srgbClr val="777777"/>
                </a:solidFill>
              </a:rPr>
              <a:t>Tagliasacchi</a:t>
            </a:r>
            <a:r>
              <a:rPr lang="en-US" altLang="zh-TW" sz="1800" dirty="0" smtClean="0">
                <a:solidFill>
                  <a:srgbClr val="777777"/>
                </a:solidFill>
              </a:rPr>
              <a:t> 12]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marL="600075" lvl="2" indent="-257175">
              <a:spcBef>
                <a:spcPts val="750"/>
              </a:spcBef>
            </a:pPr>
            <a:r>
              <a:rPr lang="en-US" sz="1800" dirty="0" smtClean="0">
                <a:solidFill>
                  <a:srgbClr val="7030A0"/>
                </a:solidFill>
              </a:rPr>
              <a:t>Topological changes are more straightforward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115403" y="1336431"/>
            <a:ext cx="7001302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2" y="4488266"/>
            <a:ext cx="2743639" cy="2057729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2" y="4488266"/>
            <a:ext cx="2743639" cy="205772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14" y="4511632"/>
            <a:ext cx="2743639" cy="2057729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14" y="4511632"/>
            <a:ext cx="2743639" cy="20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115403" y="1336431"/>
            <a:ext cx="7001302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19612" b="13827"/>
          <a:stretch/>
        </p:blipFill>
        <p:spPr>
          <a:xfrm>
            <a:off x="5487248" y="4182494"/>
            <a:ext cx="1957980" cy="2143324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>
          <a:xfrm>
            <a:off x="5302378" y="4205105"/>
            <a:ext cx="2340368" cy="2194593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21256"/>
          <a:stretch/>
        </p:blipFill>
        <p:spPr>
          <a:xfrm>
            <a:off x="2630703" y="4466100"/>
            <a:ext cx="1538084" cy="2106647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54" y="4411241"/>
            <a:ext cx="1982259" cy="1982259"/>
          </a:xfrm>
          <a:prstGeom prst="rect">
            <a:avLst/>
          </a:prstGeom>
        </p:spPr>
      </p:pic>
      <p:sp>
        <p:nvSpPr>
          <p:cNvPr id="31" name="Freeform 14"/>
          <p:cNvSpPr/>
          <p:nvPr/>
        </p:nvSpPr>
        <p:spPr>
          <a:xfrm>
            <a:off x="3380442" y="4638753"/>
            <a:ext cx="2542685" cy="178907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  <a:gd name="connsiteX0" fmla="*/ 0 w 3445739"/>
              <a:gd name="connsiteY0" fmla="*/ 24311 h 469116"/>
              <a:gd name="connsiteX1" fmla="*/ 3445739 w 3445739"/>
              <a:gd name="connsiteY1" fmla="*/ 469088 h 469116"/>
              <a:gd name="connsiteX0" fmla="*/ 0 w 3445739"/>
              <a:gd name="connsiteY0" fmla="*/ 412029 h 856820"/>
              <a:gd name="connsiteX1" fmla="*/ 1669226 w 3445739"/>
              <a:gd name="connsiteY1" fmla="*/ 61458 h 856820"/>
              <a:gd name="connsiteX2" fmla="*/ 3445739 w 3445739"/>
              <a:gd name="connsiteY2" fmla="*/ 856806 h 856820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88498 h 533302"/>
              <a:gd name="connsiteX1" fmla="*/ 1471106 w 3445739"/>
              <a:gd name="connsiteY1" fmla="*/ 7167 h 533302"/>
              <a:gd name="connsiteX2" fmla="*/ 3445739 w 3445739"/>
              <a:gd name="connsiteY2" fmla="*/ 533275 h 533302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02"/>
              <a:gd name="connsiteX1" fmla="*/ 180638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802"/>
              <a:gd name="connsiteX1" fmla="*/ 217722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777"/>
              <a:gd name="connsiteX1" fmla="*/ 2177226 w 3445739"/>
              <a:gd name="connsiteY1" fmla="*/ 116789 h 444777"/>
              <a:gd name="connsiteX2" fmla="*/ 3445739 w 3445739"/>
              <a:gd name="connsiteY2" fmla="*/ 444777 h 444777"/>
              <a:gd name="connsiteX0" fmla="*/ 0 w 3374619"/>
              <a:gd name="connsiteY0" fmla="*/ 7558 h 350735"/>
              <a:gd name="connsiteX1" fmla="*/ 2106106 w 3374619"/>
              <a:gd name="connsiteY1" fmla="*/ 22747 h 350735"/>
              <a:gd name="connsiteX2" fmla="*/ 3374619 w 3374619"/>
              <a:gd name="connsiteY2" fmla="*/ 350735 h 350735"/>
              <a:gd name="connsiteX0" fmla="*/ 0 w 3374619"/>
              <a:gd name="connsiteY0" fmla="*/ 0 h 343177"/>
              <a:gd name="connsiteX1" fmla="*/ 2106106 w 3374619"/>
              <a:gd name="connsiteY1" fmla="*/ 15189 h 343177"/>
              <a:gd name="connsiteX2" fmla="*/ 3374619 w 3374619"/>
              <a:gd name="connsiteY2" fmla="*/ 343177 h 343177"/>
              <a:gd name="connsiteX0" fmla="*/ 0 w 3516859"/>
              <a:gd name="connsiteY0" fmla="*/ 0 h 343177"/>
              <a:gd name="connsiteX1" fmla="*/ 2248346 w 3516859"/>
              <a:gd name="connsiteY1" fmla="*/ 15189 h 343177"/>
              <a:gd name="connsiteX2" fmla="*/ 3516859 w 3516859"/>
              <a:gd name="connsiteY2" fmla="*/ 343177 h 343177"/>
              <a:gd name="connsiteX0" fmla="*/ 0 w 3730219"/>
              <a:gd name="connsiteY0" fmla="*/ 0 h 333017"/>
              <a:gd name="connsiteX1" fmla="*/ 2248346 w 3730219"/>
              <a:gd name="connsiteY1" fmla="*/ 1518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349219"/>
              <a:gd name="connsiteY0" fmla="*/ 0 h 272057"/>
              <a:gd name="connsiteX1" fmla="*/ 1628586 w 3349219"/>
              <a:gd name="connsiteY1" fmla="*/ 20269 h 272057"/>
              <a:gd name="connsiteX2" fmla="*/ 3349219 w 3349219"/>
              <a:gd name="connsiteY2" fmla="*/ 272057 h 272057"/>
              <a:gd name="connsiteX0" fmla="*/ 0 w 3069819"/>
              <a:gd name="connsiteY0" fmla="*/ 0 h 287297"/>
              <a:gd name="connsiteX1" fmla="*/ 1628586 w 3069819"/>
              <a:gd name="connsiteY1" fmla="*/ 20269 h 287297"/>
              <a:gd name="connsiteX2" fmla="*/ 3069819 w 3069819"/>
              <a:gd name="connsiteY2" fmla="*/ 287297 h 287297"/>
              <a:gd name="connsiteX0" fmla="*/ 0 w 3125699"/>
              <a:gd name="connsiteY0" fmla="*/ 0 h 282217"/>
              <a:gd name="connsiteX1" fmla="*/ 1628586 w 3125699"/>
              <a:gd name="connsiteY1" fmla="*/ 20269 h 282217"/>
              <a:gd name="connsiteX2" fmla="*/ 3125699 w 3125699"/>
              <a:gd name="connsiteY2" fmla="*/ 282217 h 2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699" h="282217">
                <a:moveTo>
                  <a:pt x="0" y="0"/>
                </a:moveTo>
                <a:cubicBezTo>
                  <a:pt x="807371" y="299711"/>
                  <a:pt x="1107636" y="-26767"/>
                  <a:pt x="1628586" y="20269"/>
                </a:cubicBezTo>
                <a:cubicBezTo>
                  <a:pt x="2149536" y="67305"/>
                  <a:pt x="1837919" y="266660"/>
                  <a:pt x="3125699" y="282217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Freeform 16"/>
          <p:cNvSpPr/>
          <p:nvPr/>
        </p:nvSpPr>
        <p:spPr>
          <a:xfrm>
            <a:off x="3409987" y="4891553"/>
            <a:ext cx="2717858" cy="253653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  <a:gd name="connsiteX0" fmla="*/ 0 w 3445739"/>
              <a:gd name="connsiteY0" fmla="*/ 24311 h 469116"/>
              <a:gd name="connsiteX1" fmla="*/ 3445739 w 3445739"/>
              <a:gd name="connsiteY1" fmla="*/ 469088 h 469116"/>
              <a:gd name="connsiteX0" fmla="*/ 0 w 3445739"/>
              <a:gd name="connsiteY0" fmla="*/ 412029 h 856820"/>
              <a:gd name="connsiteX1" fmla="*/ 1669226 w 3445739"/>
              <a:gd name="connsiteY1" fmla="*/ 61458 h 856820"/>
              <a:gd name="connsiteX2" fmla="*/ 3445739 w 3445739"/>
              <a:gd name="connsiteY2" fmla="*/ 856806 h 856820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88498 h 533302"/>
              <a:gd name="connsiteX1" fmla="*/ 1471106 w 3445739"/>
              <a:gd name="connsiteY1" fmla="*/ 7167 h 533302"/>
              <a:gd name="connsiteX2" fmla="*/ 3445739 w 3445739"/>
              <a:gd name="connsiteY2" fmla="*/ 533275 h 533302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02"/>
              <a:gd name="connsiteX1" fmla="*/ 180638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802"/>
              <a:gd name="connsiteX1" fmla="*/ 217722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777"/>
              <a:gd name="connsiteX1" fmla="*/ 2177226 w 3445739"/>
              <a:gd name="connsiteY1" fmla="*/ 116789 h 444777"/>
              <a:gd name="connsiteX2" fmla="*/ 3445739 w 3445739"/>
              <a:gd name="connsiteY2" fmla="*/ 444777 h 444777"/>
              <a:gd name="connsiteX0" fmla="*/ 0 w 3374619"/>
              <a:gd name="connsiteY0" fmla="*/ 7558 h 350735"/>
              <a:gd name="connsiteX1" fmla="*/ 2106106 w 3374619"/>
              <a:gd name="connsiteY1" fmla="*/ 22747 h 350735"/>
              <a:gd name="connsiteX2" fmla="*/ 3374619 w 3374619"/>
              <a:gd name="connsiteY2" fmla="*/ 350735 h 350735"/>
              <a:gd name="connsiteX0" fmla="*/ 0 w 3374619"/>
              <a:gd name="connsiteY0" fmla="*/ 0 h 343177"/>
              <a:gd name="connsiteX1" fmla="*/ 2106106 w 3374619"/>
              <a:gd name="connsiteY1" fmla="*/ 15189 h 343177"/>
              <a:gd name="connsiteX2" fmla="*/ 3374619 w 3374619"/>
              <a:gd name="connsiteY2" fmla="*/ 343177 h 343177"/>
              <a:gd name="connsiteX0" fmla="*/ 0 w 3516859"/>
              <a:gd name="connsiteY0" fmla="*/ 0 h 343177"/>
              <a:gd name="connsiteX1" fmla="*/ 2248346 w 3516859"/>
              <a:gd name="connsiteY1" fmla="*/ 15189 h 343177"/>
              <a:gd name="connsiteX2" fmla="*/ 3516859 w 3516859"/>
              <a:gd name="connsiteY2" fmla="*/ 343177 h 343177"/>
              <a:gd name="connsiteX0" fmla="*/ 0 w 3730219"/>
              <a:gd name="connsiteY0" fmla="*/ 0 h 333017"/>
              <a:gd name="connsiteX1" fmla="*/ 2248346 w 3730219"/>
              <a:gd name="connsiteY1" fmla="*/ 1518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349219"/>
              <a:gd name="connsiteY0" fmla="*/ 0 h 272057"/>
              <a:gd name="connsiteX1" fmla="*/ 1628586 w 3349219"/>
              <a:gd name="connsiteY1" fmla="*/ 20269 h 272057"/>
              <a:gd name="connsiteX2" fmla="*/ 3349219 w 3349219"/>
              <a:gd name="connsiteY2" fmla="*/ 272057 h 272057"/>
              <a:gd name="connsiteX0" fmla="*/ 0 w 3069819"/>
              <a:gd name="connsiteY0" fmla="*/ 0 h 287297"/>
              <a:gd name="connsiteX1" fmla="*/ 1628586 w 3069819"/>
              <a:gd name="connsiteY1" fmla="*/ 20269 h 287297"/>
              <a:gd name="connsiteX2" fmla="*/ 3069819 w 3069819"/>
              <a:gd name="connsiteY2" fmla="*/ 287297 h 287297"/>
              <a:gd name="connsiteX0" fmla="*/ 0 w 3125699"/>
              <a:gd name="connsiteY0" fmla="*/ 0 h 282217"/>
              <a:gd name="connsiteX1" fmla="*/ 1628586 w 3125699"/>
              <a:gd name="connsiteY1" fmla="*/ 20269 h 282217"/>
              <a:gd name="connsiteX2" fmla="*/ 3125699 w 3125699"/>
              <a:gd name="connsiteY2" fmla="*/ 282217 h 282217"/>
              <a:gd name="connsiteX0" fmla="*/ 0 w 3587712"/>
              <a:gd name="connsiteY0" fmla="*/ 0 h 532474"/>
              <a:gd name="connsiteX1" fmla="*/ 2090599 w 3587712"/>
              <a:gd name="connsiteY1" fmla="*/ 270526 h 532474"/>
              <a:gd name="connsiteX2" fmla="*/ 3587712 w 3587712"/>
              <a:gd name="connsiteY2" fmla="*/ 532474 h 532474"/>
              <a:gd name="connsiteX0" fmla="*/ 0 w 3587712"/>
              <a:gd name="connsiteY0" fmla="*/ 0 h 532474"/>
              <a:gd name="connsiteX1" fmla="*/ 1667087 w 3587712"/>
              <a:gd name="connsiteY1" fmla="*/ 145398 h 532474"/>
              <a:gd name="connsiteX2" fmla="*/ 3587712 w 3587712"/>
              <a:gd name="connsiteY2" fmla="*/ 532474 h 532474"/>
              <a:gd name="connsiteX0" fmla="*/ 0 w 3587712"/>
              <a:gd name="connsiteY0" fmla="*/ 0 h 532474"/>
              <a:gd name="connsiteX1" fmla="*/ 1667087 w 3587712"/>
              <a:gd name="connsiteY1" fmla="*/ 145398 h 532474"/>
              <a:gd name="connsiteX2" fmla="*/ 3587712 w 3587712"/>
              <a:gd name="connsiteY2" fmla="*/ 532474 h 532474"/>
              <a:gd name="connsiteX0" fmla="*/ 0 w 3587712"/>
              <a:gd name="connsiteY0" fmla="*/ 0 h 532474"/>
              <a:gd name="connsiteX1" fmla="*/ 1724839 w 3587712"/>
              <a:gd name="connsiteY1" fmla="*/ 251276 h 532474"/>
              <a:gd name="connsiteX2" fmla="*/ 3587712 w 3587712"/>
              <a:gd name="connsiteY2" fmla="*/ 532474 h 532474"/>
              <a:gd name="connsiteX0" fmla="*/ 0 w 3587712"/>
              <a:gd name="connsiteY0" fmla="*/ 0 h 532474"/>
              <a:gd name="connsiteX1" fmla="*/ 1724839 w 3587712"/>
              <a:gd name="connsiteY1" fmla="*/ 145398 h 532474"/>
              <a:gd name="connsiteX2" fmla="*/ 3587712 w 3587712"/>
              <a:gd name="connsiteY2" fmla="*/ 532474 h 5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7712" h="532474">
                <a:moveTo>
                  <a:pt x="0" y="0"/>
                </a:moveTo>
                <a:cubicBezTo>
                  <a:pt x="807371" y="299711"/>
                  <a:pt x="693750" y="-78102"/>
                  <a:pt x="1724839" y="145398"/>
                </a:cubicBezTo>
                <a:cubicBezTo>
                  <a:pt x="2755928" y="368898"/>
                  <a:pt x="2299932" y="516917"/>
                  <a:pt x="3587712" y="532474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Freeform 17"/>
          <p:cNvSpPr/>
          <p:nvPr/>
        </p:nvSpPr>
        <p:spPr>
          <a:xfrm>
            <a:off x="2903923" y="4926843"/>
            <a:ext cx="1395122" cy="287492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  <a:gd name="connsiteX0" fmla="*/ 0 w 3445739"/>
              <a:gd name="connsiteY0" fmla="*/ 24311 h 469116"/>
              <a:gd name="connsiteX1" fmla="*/ 3445739 w 3445739"/>
              <a:gd name="connsiteY1" fmla="*/ 469088 h 469116"/>
              <a:gd name="connsiteX0" fmla="*/ 0 w 3445739"/>
              <a:gd name="connsiteY0" fmla="*/ 412029 h 856820"/>
              <a:gd name="connsiteX1" fmla="*/ 1669226 w 3445739"/>
              <a:gd name="connsiteY1" fmla="*/ 61458 h 856820"/>
              <a:gd name="connsiteX2" fmla="*/ 3445739 w 3445739"/>
              <a:gd name="connsiteY2" fmla="*/ 856806 h 856820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88498 h 533302"/>
              <a:gd name="connsiteX1" fmla="*/ 1471106 w 3445739"/>
              <a:gd name="connsiteY1" fmla="*/ 7167 h 533302"/>
              <a:gd name="connsiteX2" fmla="*/ 3445739 w 3445739"/>
              <a:gd name="connsiteY2" fmla="*/ 533275 h 533302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02"/>
              <a:gd name="connsiteX1" fmla="*/ 180638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802"/>
              <a:gd name="connsiteX1" fmla="*/ 217722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777"/>
              <a:gd name="connsiteX1" fmla="*/ 2177226 w 3445739"/>
              <a:gd name="connsiteY1" fmla="*/ 116789 h 444777"/>
              <a:gd name="connsiteX2" fmla="*/ 3445739 w 3445739"/>
              <a:gd name="connsiteY2" fmla="*/ 444777 h 444777"/>
              <a:gd name="connsiteX0" fmla="*/ 0 w 3374619"/>
              <a:gd name="connsiteY0" fmla="*/ 7558 h 350735"/>
              <a:gd name="connsiteX1" fmla="*/ 2106106 w 3374619"/>
              <a:gd name="connsiteY1" fmla="*/ 22747 h 350735"/>
              <a:gd name="connsiteX2" fmla="*/ 3374619 w 3374619"/>
              <a:gd name="connsiteY2" fmla="*/ 350735 h 350735"/>
              <a:gd name="connsiteX0" fmla="*/ 0 w 3374619"/>
              <a:gd name="connsiteY0" fmla="*/ 0 h 343177"/>
              <a:gd name="connsiteX1" fmla="*/ 2106106 w 3374619"/>
              <a:gd name="connsiteY1" fmla="*/ 15189 h 343177"/>
              <a:gd name="connsiteX2" fmla="*/ 3374619 w 3374619"/>
              <a:gd name="connsiteY2" fmla="*/ 343177 h 343177"/>
              <a:gd name="connsiteX0" fmla="*/ 0 w 3516859"/>
              <a:gd name="connsiteY0" fmla="*/ 0 h 343177"/>
              <a:gd name="connsiteX1" fmla="*/ 2248346 w 3516859"/>
              <a:gd name="connsiteY1" fmla="*/ 15189 h 343177"/>
              <a:gd name="connsiteX2" fmla="*/ 3516859 w 3516859"/>
              <a:gd name="connsiteY2" fmla="*/ 343177 h 343177"/>
              <a:gd name="connsiteX0" fmla="*/ 0 w 3730219"/>
              <a:gd name="connsiteY0" fmla="*/ 0 h 333017"/>
              <a:gd name="connsiteX1" fmla="*/ 2248346 w 3730219"/>
              <a:gd name="connsiteY1" fmla="*/ 1518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349219"/>
              <a:gd name="connsiteY0" fmla="*/ 0 h 272057"/>
              <a:gd name="connsiteX1" fmla="*/ 1628586 w 3349219"/>
              <a:gd name="connsiteY1" fmla="*/ 20269 h 272057"/>
              <a:gd name="connsiteX2" fmla="*/ 3349219 w 3349219"/>
              <a:gd name="connsiteY2" fmla="*/ 272057 h 272057"/>
              <a:gd name="connsiteX0" fmla="*/ 0 w 3069819"/>
              <a:gd name="connsiteY0" fmla="*/ 0 h 287297"/>
              <a:gd name="connsiteX1" fmla="*/ 1628586 w 3069819"/>
              <a:gd name="connsiteY1" fmla="*/ 20269 h 287297"/>
              <a:gd name="connsiteX2" fmla="*/ 3069819 w 3069819"/>
              <a:gd name="connsiteY2" fmla="*/ 287297 h 287297"/>
              <a:gd name="connsiteX0" fmla="*/ 0 w 3125699"/>
              <a:gd name="connsiteY0" fmla="*/ 0 h 282217"/>
              <a:gd name="connsiteX1" fmla="*/ 1628586 w 3125699"/>
              <a:gd name="connsiteY1" fmla="*/ 20269 h 282217"/>
              <a:gd name="connsiteX2" fmla="*/ 3125699 w 3125699"/>
              <a:gd name="connsiteY2" fmla="*/ 282217 h 282217"/>
              <a:gd name="connsiteX0" fmla="*/ 0 w 2112874"/>
              <a:gd name="connsiteY0" fmla="*/ 175926 h 321791"/>
              <a:gd name="connsiteX1" fmla="*/ 1628586 w 2112874"/>
              <a:gd name="connsiteY1" fmla="*/ 196195 h 321791"/>
              <a:gd name="connsiteX2" fmla="*/ 2112874 w 2112874"/>
              <a:gd name="connsiteY2" fmla="*/ 943 h 321791"/>
              <a:gd name="connsiteX0" fmla="*/ 0 w 2112874"/>
              <a:gd name="connsiteY0" fmla="*/ 175668 h 347514"/>
              <a:gd name="connsiteX1" fmla="*/ 1219011 w 2112874"/>
              <a:gd name="connsiteY1" fmla="*/ 268962 h 347514"/>
              <a:gd name="connsiteX2" fmla="*/ 2112874 w 2112874"/>
              <a:gd name="connsiteY2" fmla="*/ 685 h 347514"/>
              <a:gd name="connsiteX0" fmla="*/ 0 w 2112874"/>
              <a:gd name="connsiteY0" fmla="*/ 175637 h 343378"/>
              <a:gd name="connsiteX1" fmla="*/ 1219011 w 2112874"/>
              <a:gd name="connsiteY1" fmla="*/ 268931 h 343378"/>
              <a:gd name="connsiteX2" fmla="*/ 2112874 w 2112874"/>
              <a:gd name="connsiteY2" fmla="*/ 654 h 343378"/>
              <a:gd name="connsiteX0" fmla="*/ 0 w 2112874"/>
              <a:gd name="connsiteY0" fmla="*/ 177415 h 345156"/>
              <a:gd name="connsiteX1" fmla="*/ 1219011 w 2112874"/>
              <a:gd name="connsiteY1" fmla="*/ 270709 h 345156"/>
              <a:gd name="connsiteX2" fmla="*/ 2112874 w 2112874"/>
              <a:gd name="connsiteY2" fmla="*/ 2432 h 345156"/>
              <a:gd name="connsiteX0" fmla="*/ 0 w 2112874"/>
              <a:gd name="connsiteY0" fmla="*/ 176867 h 388633"/>
              <a:gd name="connsiteX1" fmla="*/ 1050736 w 2112874"/>
              <a:gd name="connsiteY1" fmla="*/ 359061 h 388633"/>
              <a:gd name="connsiteX2" fmla="*/ 2112874 w 2112874"/>
              <a:gd name="connsiteY2" fmla="*/ 1884 h 388633"/>
              <a:gd name="connsiteX0" fmla="*/ 0 w 2112874"/>
              <a:gd name="connsiteY0" fmla="*/ 176867 h 363730"/>
              <a:gd name="connsiteX1" fmla="*/ 1050736 w 2112874"/>
              <a:gd name="connsiteY1" fmla="*/ 359061 h 363730"/>
              <a:gd name="connsiteX2" fmla="*/ 2112874 w 2112874"/>
              <a:gd name="connsiteY2" fmla="*/ 1884 h 363730"/>
              <a:gd name="connsiteX0" fmla="*/ 0 w 2112874"/>
              <a:gd name="connsiteY0" fmla="*/ 176766 h 384477"/>
              <a:gd name="connsiteX1" fmla="*/ 1028511 w 2112874"/>
              <a:gd name="connsiteY1" fmla="*/ 381185 h 384477"/>
              <a:gd name="connsiteX2" fmla="*/ 2112874 w 2112874"/>
              <a:gd name="connsiteY2" fmla="*/ 1783 h 384477"/>
              <a:gd name="connsiteX0" fmla="*/ 0 w 2112874"/>
              <a:gd name="connsiteY0" fmla="*/ 176910 h 395773"/>
              <a:gd name="connsiteX1" fmla="*/ 1028511 w 2112874"/>
              <a:gd name="connsiteY1" fmla="*/ 381329 h 395773"/>
              <a:gd name="connsiteX2" fmla="*/ 2112874 w 2112874"/>
              <a:gd name="connsiteY2" fmla="*/ 1927 h 395773"/>
              <a:gd name="connsiteX0" fmla="*/ 0 w 2112874"/>
              <a:gd name="connsiteY0" fmla="*/ 176959 h 399538"/>
              <a:gd name="connsiteX1" fmla="*/ 1028511 w 2112874"/>
              <a:gd name="connsiteY1" fmla="*/ 381378 h 399538"/>
              <a:gd name="connsiteX2" fmla="*/ 2112874 w 2112874"/>
              <a:gd name="connsiteY2" fmla="*/ 1976 h 399538"/>
              <a:gd name="connsiteX0" fmla="*/ 0 w 2112874"/>
              <a:gd name="connsiteY0" fmla="*/ 176895 h 410799"/>
              <a:gd name="connsiteX1" fmla="*/ 1028511 w 2112874"/>
              <a:gd name="connsiteY1" fmla="*/ 394014 h 410799"/>
              <a:gd name="connsiteX2" fmla="*/ 2112874 w 2112874"/>
              <a:gd name="connsiteY2" fmla="*/ 1912 h 410799"/>
              <a:gd name="connsiteX0" fmla="*/ 0 w 2112874"/>
              <a:gd name="connsiteY0" fmla="*/ 176895 h 410799"/>
              <a:gd name="connsiteX1" fmla="*/ 1028511 w 2112874"/>
              <a:gd name="connsiteY1" fmla="*/ 394014 h 410799"/>
              <a:gd name="connsiteX2" fmla="*/ 2112874 w 2112874"/>
              <a:gd name="connsiteY2" fmla="*/ 1912 h 41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2874" h="410799">
                <a:moveTo>
                  <a:pt x="0" y="176895"/>
                </a:moveTo>
                <a:cubicBezTo>
                  <a:pt x="588296" y="355956"/>
                  <a:pt x="619215" y="451753"/>
                  <a:pt x="1028511" y="394014"/>
                </a:cubicBezTo>
                <a:cubicBezTo>
                  <a:pt x="1437807" y="336275"/>
                  <a:pt x="1437869" y="-29520"/>
                  <a:pt x="2112874" y="1912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headEnd type="triangle" w="med" len="lg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20"/>
          <p:cNvSpPr/>
          <p:nvPr/>
        </p:nvSpPr>
        <p:spPr>
          <a:xfrm>
            <a:off x="2042160" y="5356860"/>
            <a:ext cx="3909060" cy="304800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  <a:gd name="connsiteX0" fmla="*/ 0 w 3445739"/>
              <a:gd name="connsiteY0" fmla="*/ 24311 h 469116"/>
              <a:gd name="connsiteX1" fmla="*/ 3445739 w 3445739"/>
              <a:gd name="connsiteY1" fmla="*/ 469088 h 469116"/>
              <a:gd name="connsiteX0" fmla="*/ 0 w 3445739"/>
              <a:gd name="connsiteY0" fmla="*/ 412029 h 856820"/>
              <a:gd name="connsiteX1" fmla="*/ 1669226 w 3445739"/>
              <a:gd name="connsiteY1" fmla="*/ 61458 h 856820"/>
              <a:gd name="connsiteX2" fmla="*/ 3445739 w 3445739"/>
              <a:gd name="connsiteY2" fmla="*/ 856806 h 856820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157938 h 602734"/>
              <a:gd name="connsiteX1" fmla="*/ 1471106 w 3445739"/>
              <a:gd name="connsiteY1" fmla="*/ 76607 h 602734"/>
              <a:gd name="connsiteX2" fmla="*/ 3445739 w 3445739"/>
              <a:gd name="connsiteY2" fmla="*/ 602715 h 602734"/>
              <a:gd name="connsiteX0" fmla="*/ 0 w 3445739"/>
              <a:gd name="connsiteY0" fmla="*/ 88498 h 533302"/>
              <a:gd name="connsiteX1" fmla="*/ 1471106 w 3445739"/>
              <a:gd name="connsiteY1" fmla="*/ 7167 h 533302"/>
              <a:gd name="connsiteX2" fmla="*/ 3445739 w 3445739"/>
              <a:gd name="connsiteY2" fmla="*/ 533275 h 533302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17"/>
              <a:gd name="connsiteX1" fmla="*/ 1806386 w 3445739"/>
              <a:gd name="connsiteY1" fmla="*/ 116789 h 444817"/>
              <a:gd name="connsiteX2" fmla="*/ 3445739 w 3445739"/>
              <a:gd name="connsiteY2" fmla="*/ 444777 h 444817"/>
              <a:gd name="connsiteX0" fmla="*/ 0 w 3445739"/>
              <a:gd name="connsiteY0" fmla="*/ 0 h 444802"/>
              <a:gd name="connsiteX1" fmla="*/ 180638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802"/>
              <a:gd name="connsiteX1" fmla="*/ 2177226 w 3445739"/>
              <a:gd name="connsiteY1" fmla="*/ 116789 h 444802"/>
              <a:gd name="connsiteX2" fmla="*/ 3445739 w 3445739"/>
              <a:gd name="connsiteY2" fmla="*/ 444777 h 444802"/>
              <a:gd name="connsiteX0" fmla="*/ 0 w 3445739"/>
              <a:gd name="connsiteY0" fmla="*/ 0 h 444777"/>
              <a:gd name="connsiteX1" fmla="*/ 2177226 w 3445739"/>
              <a:gd name="connsiteY1" fmla="*/ 116789 h 444777"/>
              <a:gd name="connsiteX2" fmla="*/ 3445739 w 3445739"/>
              <a:gd name="connsiteY2" fmla="*/ 444777 h 444777"/>
              <a:gd name="connsiteX0" fmla="*/ 0 w 3374619"/>
              <a:gd name="connsiteY0" fmla="*/ 7558 h 350735"/>
              <a:gd name="connsiteX1" fmla="*/ 2106106 w 3374619"/>
              <a:gd name="connsiteY1" fmla="*/ 22747 h 350735"/>
              <a:gd name="connsiteX2" fmla="*/ 3374619 w 3374619"/>
              <a:gd name="connsiteY2" fmla="*/ 350735 h 350735"/>
              <a:gd name="connsiteX0" fmla="*/ 0 w 3374619"/>
              <a:gd name="connsiteY0" fmla="*/ 0 h 343177"/>
              <a:gd name="connsiteX1" fmla="*/ 2106106 w 3374619"/>
              <a:gd name="connsiteY1" fmla="*/ 15189 h 343177"/>
              <a:gd name="connsiteX2" fmla="*/ 3374619 w 3374619"/>
              <a:gd name="connsiteY2" fmla="*/ 343177 h 343177"/>
              <a:gd name="connsiteX0" fmla="*/ 0 w 3516859"/>
              <a:gd name="connsiteY0" fmla="*/ 0 h 343177"/>
              <a:gd name="connsiteX1" fmla="*/ 2248346 w 3516859"/>
              <a:gd name="connsiteY1" fmla="*/ 15189 h 343177"/>
              <a:gd name="connsiteX2" fmla="*/ 3516859 w 3516859"/>
              <a:gd name="connsiteY2" fmla="*/ 343177 h 343177"/>
              <a:gd name="connsiteX0" fmla="*/ 0 w 3730219"/>
              <a:gd name="connsiteY0" fmla="*/ 0 h 333017"/>
              <a:gd name="connsiteX1" fmla="*/ 2248346 w 3730219"/>
              <a:gd name="connsiteY1" fmla="*/ 1518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730219"/>
              <a:gd name="connsiteY0" fmla="*/ 0 h 333017"/>
              <a:gd name="connsiteX1" fmla="*/ 2009586 w 3730219"/>
              <a:gd name="connsiteY1" fmla="*/ 81229 h 333017"/>
              <a:gd name="connsiteX2" fmla="*/ 3730219 w 3730219"/>
              <a:gd name="connsiteY2" fmla="*/ 333017 h 333017"/>
              <a:gd name="connsiteX0" fmla="*/ 0 w 3349219"/>
              <a:gd name="connsiteY0" fmla="*/ 0 h 272057"/>
              <a:gd name="connsiteX1" fmla="*/ 1628586 w 3349219"/>
              <a:gd name="connsiteY1" fmla="*/ 20269 h 272057"/>
              <a:gd name="connsiteX2" fmla="*/ 3349219 w 3349219"/>
              <a:gd name="connsiteY2" fmla="*/ 272057 h 272057"/>
              <a:gd name="connsiteX0" fmla="*/ 0 w 3069819"/>
              <a:gd name="connsiteY0" fmla="*/ 0 h 287297"/>
              <a:gd name="connsiteX1" fmla="*/ 1628586 w 3069819"/>
              <a:gd name="connsiteY1" fmla="*/ 20269 h 287297"/>
              <a:gd name="connsiteX2" fmla="*/ 3069819 w 3069819"/>
              <a:gd name="connsiteY2" fmla="*/ 287297 h 287297"/>
              <a:gd name="connsiteX0" fmla="*/ 0 w 3125699"/>
              <a:gd name="connsiteY0" fmla="*/ 0 h 282217"/>
              <a:gd name="connsiteX1" fmla="*/ 1628586 w 3125699"/>
              <a:gd name="connsiteY1" fmla="*/ 20269 h 282217"/>
              <a:gd name="connsiteX2" fmla="*/ 3125699 w 3125699"/>
              <a:gd name="connsiteY2" fmla="*/ 282217 h 282217"/>
              <a:gd name="connsiteX0" fmla="*/ 0 w 3151099"/>
              <a:gd name="connsiteY0" fmla="*/ 0 h 133978"/>
              <a:gd name="connsiteX1" fmla="*/ 1628586 w 3151099"/>
              <a:gd name="connsiteY1" fmla="*/ 20269 h 133978"/>
              <a:gd name="connsiteX2" fmla="*/ 3151099 w 3151099"/>
              <a:gd name="connsiteY2" fmla="*/ 121350 h 133978"/>
              <a:gd name="connsiteX0" fmla="*/ 0 w 3151099"/>
              <a:gd name="connsiteY0" fmla="*/ 0 h 977341"/>
              <a:gd name="connsiteX1" fmla="*/ 1730186 w 3151099"/>
              <a:gd name="connsiteY1" fmla="*/ 977002 h 977341"/>
              <a:gd name="connsiteX2" fmla="*/ 3151099 w 3151099"/>
              <a:gd name="connsiteY2" fmla="*/ 121350 h 977341"/>
              <a:gd name="connsiteX0" fmla="*/ 0 w 1533966"/>
              <a:gd name="connsiteY0" fmla="*/ 90526 h 856207"/>
              <a:gd name="connsiteX1" fmla="*/ 113053 w 1533966"/>
              <a:gd name="connsiteY1" fmla="*/ 855862 h 856207"/>
              <a:gd name="connsiteX2" fmla="*/ 1533966 w 1533966"/>
              <a:gd name="connsiteY2" fmla="*/ 210 h 856207"/>
              <a:gd name="connsiteX0" fmla="*/ 227528 w 1761494"/>
              <a:gd name="connsiteY0" fmla="*/ 90526 h 856246"/>
              <a:gd name="connsiteX1" fmla="*/ 340581 w 1761494"/>
              <a:gd name="connsiteY1" fmla="*/ 855862 h 856246"/>
              <a:gd name="connsiteX2" fmla="*/ 1761494 w 1761494"/>
              <a:gd name="connsiteY2" fmla="*/ 210 h 856246"/>
              <a:gd name="connsiteX0" fmla="*/ 210649 w 1812348"/>
              <a:gd name="connsiteY0" fmla="*/ 65125 h 856051"/>
              <a:gd name="connsiteX1" fmla="*/ 391435 w 1812348"/>
              <a:gd name="connsiteY1" fmla="*/ 855861 h 856051"/>
              <a:gd name="connsiteX2" fmla="*/ 1812348 w 1812348"/>
              <a:gd name="connsiteY2" fmla="*/ 209 h 856051"/>
              <a:gd name="connsiteX0" fmla="*/ 320948 w 1922647"/>
              <a:gd name="connsiteY0" fmla="*/ 65151 h 754531"/>
              <a:gd name="connsiteX1" fmla="*/ 213867 w 1922647"/>
              <a:gd name="connsiteY1" fmla="*/ 754287 h 754531"/>
              <a:gd name="connsiteX2" fmla="*/ 1922647 w 1922647"/>
              <a:gd name="connsiteY2" fmla="*/ 235 h 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647" h="754531">
                <a:moveTo>
                  <a:pt x="320948" y="65151"/>
                </a:moveTo>
                <a:cubicBezTo>
                  <a:pt x="-124748" y="415662"/>
                  <a:pt x="-53083" y="765106"/>
                  <a:pt x="213867" y="754287"/>
                </a:cubicBezTo>
                <a:cubicBezTo>
                  <a:pt x="480817" y="743468"/>
                  <a:pt x="634867" y="-15322"/>
                  <a:pt x="1922647" y="235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headEnd type="non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Box 15"/>
          <p:cNvSpPr txBox="1"/>
          <p:nvPr/>
        </p:nvSpPr>
        <p:spPr>
          <a:xfrm>
            <a:off x="3845372" y="5358192"/>
            <a:ext cx="20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one</a:t>
            </a:r>
            <a:r>
              <a:rPr lang="en-US" sz="2000" dirty="0"/>
              <a:t>-to-one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3759810" y="5340288"/>
            <a:ext cx="20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many</a:t>
            </a:r>
            <a:r>
              <a:rPr lang="en-US" sz="2000" dirty="0" smtClean="0"/>
              <a:t>-to-one</a:t>
            </a:r>
            <a:endParaRPr lang="en-US" sz="2000" dirty="0"/>
          </a:p>
        </p:txBody>
      </p:sp>
      <p:sp>
        <p:nvSpPr>
          <p:cNvPr id="34" name="TextBox 19"/>
          <p:cNvSpPr txBox="1"/>
          <p:nvPr/>
        </p:nvSpPr>
        <p:spPr>
          <a:xfrm>
            <a:off x="3769001" y="5338773"/>
            <a:ext cx="20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none</a:t>
            </a:r>
            <a:r>
              <a:rPr lang="en-US" sz="2000" dirty="0" smtClean="0"/>
              <a:t>-to-one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96343"/>
            <a:ext cx="7886700" cy="2780619"/>
          </a:xfrm>
        </p:spPr>
        <p:txBody>
          <a:bodyPr/>
          <a:lstStyle/>
          <a:p>
            <a:pPr marL="600075" lvl="1" indent="-257175"/>
            <a:r>
              <a:rPr lang="en-US" sz="1800" b="1" dirty="0" smtClean="0"/>
              <a:t>Part </a:t>
            </a:r>
            <a:r>
              <a:rPr lang="en-CA" altLang="zh-TW" sz="1800" b="1" dirty="0" smtClean="0"/>
              <a:t>correspondences </a:t>
            </a:r>
            <a:endParaRPr lang="en-US" sz="1800" b="1" dirty="0" smtClean="0"/>
          </a:p>
          <a:p>
            <a:pPr marL="1057275" lvl="2" indent="-257175"/>
            <a:r>
              <a:rPr lang="en-US" sz="1600" dirty="0" smtClean="0">
                <a:solidFill>
                  <a:srgbClr val="7030A0"/>
                </a:solidFill>
              </a:rPr>
              <a:t>Allow </a:t>
            </a:r>
            <a:r>
              <a:rPr lang="en-US" sz="1600" dirty="0">
                <a:solidFill>
                  <a:srgbClr val="7030A0"/>
                </a:solidFill>
              </a:rPr>
              <a:t>parts to correspond to many or even no other part</a:t>
            </a:r>
          </a:p>
          <a:p>
            <a:pPr marL="1057275" lvl="2" indent="-257175"/>
            <a:r>
              <a:rPr lang="en-US" sz="1600" dirty="0"/>
              <a:t>Part blending is structure-aware and continuous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74561E-6 L 0.24409 4.7456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27" grpId="0"/>
      <p:bldP spid="27" grpId="1"/>
      <p:bldP spid="28" grpId="0"/>
      <p:bldP spid="28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339988" y="1336431"/>
            <a:ext cx="4776716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marR="0" lvl="1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graphs</a:t>
            </a:r>
            <a:r>
              <a:rPr kumimoji="0" lang="en-CA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699" y="3952875"/>
            <a:ext cx="3000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群組 37"/>
          <p:cNvGrpSpPr/>
          <p:nvPr/>
        </p:nvGrpSpPr>
        <p:grpSpPr>
          <a:xfrm>
            <a:off x="1752247" y="4163505"/>
            <a:ext cx="1208666" cy="1977013"/>
            <a:chOff x="1752247" y="4163505"/>
            <a:chExt cx="1208666" cy="19770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49606"/>
            <a:stretch>
              <a:fillRect/>
            </a:stretch>
          </p:blipFill>
          <p:spPr bwMode="auto">
            <a:xfrm>
              <a:off x="1752247" y="4163505"/>
              <a:ext cx="1208666" cy="197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橢圓 35"/>
            <p:cNvSpPr/>
            <p:nvPr/>
          </p:nvSpPr>
          <p:spPr>
            <a:xfrm>
              <a:off x="2467428" y="4615543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2140857" y="5696857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849265" y="4132995"/>
            <a:ext cx="1260962" cy="2112061"/>
            <a:chOff x="5849265" y="4132995"/>
            <a:chExt cx="1260962" cy="211206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50787"/>
            <a:stretch>
              <a:fillRect/>
            </a:stretch>
          </p:blipFill>
          <p:spPr bwMode="auto">
            <a:xfrm>
              <a:off x="5849265" y="4132995"/>
              <a:ext cx="1260962" cy="211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橢圓 38"/>
            <p:cNvSpPr/>
            <p:nvPr/>
          </p:nvSpPr>
          <p:spPr>
            <a:xfrm>
              <a:off x="6654800" y="5319486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5900056" y="5319486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186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339988" y="1336431"/>
            <a:ext cx="4776716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marR="0" lvl="1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Augmented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graphs</a:t>
            </a:r>
            <a:r>
              <a:rPr kumimoji="0" lang="en-CA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699" y="3952875"/>
            <a:ext cx="3000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r="49606"/>
          <a:stretch>
            <a:fillRect/>
          </a:stretch>
        </p:blipFill>
        <p:spPr bwMode="auto">
          <a:xfrm>
            <a:off x="1752247" y="4163505"/>
            <a:ext cx="1208666" cy="19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50787"/>
          <a:stretch>
            <a:fillRect/>
          </a:stretch>
        </p:blipFill>
        <p:spPr bwMode="auto">
          <a:xfrm>
            <a:off x="5849265" y="4132995"/>
            <a:ext cx="1260962" cy="21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r="51007"/>
          <a:stretch>
            <a:fillRect/>
          </a:stretch>
        </p:blipFill>
        <p:spPr bwMode="auto">
          <a:xfrm>
            <a:off x="1738784" y="4261435"/>
            <a:ext cx="1247936" cy="192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49228"/>
          <a:stretch>
            <a:fillRect/>
          </a:stretch>
        </p:blipFill>
        <p:spPr bwMode="auto">
          <a:xfrm>
            <a:off x="5834741" y="4290464"/>
            <a:ext cx="1302997" cy="19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6633029" y="3512456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 Red line: {split, original}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70C0"/>
                </a:solidFill>
              </a:rPr>
              <a:t> Blue line: {null, original}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矩形 53"/>
          <p:cNvSpPr/>
          <p:nvPr/>
        </p:nvSpPr>
        <p:spPr>
          <a:xfrm>
            <a:off x="4339988" y="1336431"/>
            <a:ext cx="4776716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b="1" dirty="0" smtClean="0"/>
              <a:t>Blending Operations</a:t>
            </a:r>
          </a:p>
          <a:p>
            <a:pPr marL="1057275" lvl="2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Each </a:t>
            </a:r>
            <a:r>
              <a:rPr lang="en-US" altLang="zh-TW" sz="1600" b="1" dirty="0" smtClean="0"/>
              <a:t>part</a:t>
            </a:r>
            <a:r>
              <a:rPr lang="en-US" altLang="zh-TW" sz="1600" dirty="0" smtClean="0"/>
              <a:t> is assigned an </a:t>
            </a:r>
            <a:r>
              <a:rPr lang="en-US" altLang="zh-TW" sz="1600" b="1" dirty="0" smtClean="0"/>
              <a:t>operation</a:t>
            </a:r>
          </a:p>
          <a:p>
            <a:pPr marL="1057275" lvl="2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1600" b="1" dirty="0" smtClean="0"/>
              <a:t>Continuous</a:t>
            </a:r>
            <a:r>
              <a:rPr lang="en-US" altLang="zh-TW" sz="1600" dirty="0" smtClean="0"/>
              <a:t> transformation from source to </a:t>
            </a:r>
            <a:r>
              <a:rPr lang="en-US" altLang="zh-TW" sz="1600" dirty="0" smtClean="0"/>
              <a:t>target</a:t>
            </a:r>
            <a:endParaRPr lang="en-US" altLang="zh-TW" sz="1600" dirty="0" smtClean="0"/>
          </a:p>
        </p:txBody>
      </p:sp>
      <p:sp>
        <p:nvSpPr>
          <p:cNvPr id="56" name="Rounded Rectangle 4"/>
          <p:cNvSpPr/>
          <p:nvPr/>
        </p:nvSpPr>
        <p:spPr>
          <a:xfrm>
            <a:off x="1270794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40C71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MORPH</a:t>
            </a:r>
          </a:p>
        </p:txBody>
      </p:sp>
      <p:sp>
        <p:nvSpPr>
          <p:cNvPr id="57" name="Rounded Rectangle 5"/>
          <p:cNvSpPr/>
          <p:nvPr/>
        </p:nvSpPr>
        <p:spPr>
          <a:xfrm>
            <a:off x="2720975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29AFD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</a:t>
            </a:r>
          </a:p>
        </p:txBody>
      </p:sp>
      <p:sp>
        <p:nvSpPr>
          <p:cNvPr id="58" name="Rounded Rectangle 6"/>
          <p:cNvSpPr/>
          <p:nvPr/>
        </p:nvSpPr>
        <p:spPr>
          <a:xfrm>
            <a:off x="4171157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DF294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</a:t>
            </a:r>
          </a:p>
        </p:txBody>
      </p:sp>
      <p:sp>
        <p:nvSpPr>
          <p:cNvPr id="59" name="Rounded Rectangle 7"/>
          <p:cNvSpPr/>
          <p:nvPr/>
        </p:nvSpPr>
        <p:spPr>
          <a:xfrm>
            <a:off x="5621338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24DFE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60" name="Rounded Rectangle 8"/>
          <p:cNvSpPr/>
          <p:nvPr/>
        </p:nvSpPr>
        <p:spPr>
          <a:xfrm>
            <a:off x="7071519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E3A42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4561E-6 L 0.26424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uiExpand="1" build="allAtOnce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ed Rectangle 4"/>
          <p:cNvSpPr/>
          <p:nvPr/>
        </p:nvSpPr>
        <p:spPr>
          <a:xfrm>
            <a:off x="1270794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40C71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MORPH</a:t>
            </a:r>
          </a:p>
        </p:txBody>
      </p:sp>
      <p:sp>
        <p:nvSpPr>
          <p:cNvPr id="57" name="Rounded Rectangle 5"/>
          <p:cNvSpPr/>
          <p:nvPr/>
        </p:nvSpPr>
        <p:spPr>
          <a:xfrm>
            <a:off x="2720975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</a:t>
            </a:r>
          </a:p>
        </p:txBody>
      </p:sp>
      <p:sp>
        <p:nvSpPr>
          <p:cNvPr id="58" name="Rounded Rectangle 6"/>
          <p:cNvSpPr/>
          <p:nvPr/>
        </p:nvSpPr>
        <p:spPr>
          <a:xfrm>
            <a:off x="4171157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</a:t>
            </a:r>
          </a:p>
        </p:txBody>
      </p:sp>
      <p:sp>
        <p:nvSpPr>
          <p:cNvPr id="59" name="Rounded Rectangle 7"/>
          <p:cNvSpPr/>
          <p:nvPr/>
        </p:nvSpPr>
        <p:spPr>
          <a:xfrm>
            <a:off x="5621338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60" name="Rounded Rectangle 8"/>
          <p:cNvSpPr/>
          <p:nvPr/>
        </p:nvSpPr>
        <p:spPr>
          <a:xfrm>
            <a:off x="7071519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One-to-one:  </a:t>
            </a:r>
            <a:r>
              <a:rPr lang="en-US" altLang="zh-TW" b="1" dirty="0" smtClean="0">
                <a:solidFill>
                  <a:srgbClr val="7030A0"/>
                </a:solidFill>
              </a:rPr>
              <a:t>morphing</a:t>
            </a: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/>
          </a:p>
        </p:txBody>
      </p:sp>
      <p:grpSp>
        <p:nvGrpSpPr>
          <p:cNvPr id="15" name="Group 4"/>
          <p:cNvGrpSpPr/>
          <p:nvPr/>
        </p:nvGrpSpPr>
        <p:grpSpPr>
          <a:xfrm>
            <a:off x="241695" y="3864623"/>
            <a:ext cx="2931960" cy="1523859"/>
            <a:chOff x="5975431" y="256817"/>
            <a:chExt cx="3484277" cy="1810920"/>
          </a:xfrm>
        </p:grpSpPr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47" y="256817"/>
              <a:ext cx="2414561" cy="1810920"/>
            </a:xfrm>
            <a:prstGeom prst="rect">
              <a:avLst/>
            </a:prstGeom>
          </p:spPr>
        </p:pic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431" y="256817"/>
              <a:ext cx="2414561" cy="1810920"/>
            </a:xfrm>
            <a:prstGeom prst="rect">
              <a:avLst/>
            </a:prstGeom>
          </p:spPr>
        </p:pic>
      </p:grpSp>
      <p:pic>
        <p:nvPicPr>
          <p:cNvPr id="1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18" y="3732309"/>
            <a:ext cx="2410864" cy="1808148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7" y="3732309"/>
            <a:ext cx="2410864" cy="1808148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95" y="3732309"/>
            <a:ext cx="2410864" cy="1808148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3"/>
          <a:stretch/>
        </p:blipFill>
        <p:spPr>
          <a:xfrm>
            <a:off x="6880336" y="3732309"/>
            <a:ext cx="1784692" cy="18081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ed Rectangle 4"/>
          <p:cNvSpPr/>
          <p:nvPr/>
        </p:nvSpPr>
        <p:spPr>
          <a:xfrm>
            <a:off x="1270794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MORPH</a:t>
            </a:r>
          </a:p>
        </p:txBody>
      </p:sp>
      <p:sp>
        <p:nvSpPr>
          <p:cNvPr id="57" name="Rounded Rectangle 5"/>
          <p:cNvSpPr/>
          <p:nvPr/>
        </p:nvSpPr>
        <p:spPr>
          <a:xfrm>
            <a:off x="2720975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</a:t>
            </a:r>
          </a:p>
        </p:txBody>
      </p:sp>
      <p:sp>
        <p:nvSpPr>
          <p:cNvPr id="58" name="Rounded Rectangle 6"/>
          <p:cNvSpPr/>
          <p:nvPr/>
        </p:nvSpPr>
        <p:spPr>
          <a:xfrm>
            <a:off x="4171157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One-to-many:  </a:t>
            </a:r>
            <a:r>
              <a:rPr lang="en-US" altLang="zh-TW" b="1" dirty="0" smtClean="0">
                <a:solidFill>
                  <a:srgbClr val="7030A0"/>
                </a:solidFill>
              </a:rPr>
              <a:t>splitting / </a:t>
            </a:r>
            <a:r>
              <a:rPr lang="en-US" altLang="zh-TW" b="1" dirty="0" smtClean="0">
                <a:solidFill>
                  <a:srgbClr val="C94922"/>
                </a:solidFill>
              </a:rPr>
              <a:t>merging</a:t>
            </a:r>
            <a:endParaRPr lang="en-US" altLang="zh-TW" b="1" i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/>
          </a:p>
        </p:txBody>
      </p:sp>
      <p:grpSp>
        <p:nvGrpSpPr>
          <p:cNvPr id="28" name="Group 4"/>
          <p:cNvGrpSpPr/>
          <p:nvPr/>
        </p:nvGrpSpPr>
        <p:grpSpPr>
          <a:xfrm>
            <a:off x="227181" y="3849462"/>
            <a:ext cx="2961131" cy="1539020"/>
            <a:chOff x="5975431" y="256817"/>
            <a:chExt cx="3484277" cy="1810920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47" y="256817"/>
              <a:ext cx="2414561" cy="1810920"/>
            </a:xfrm>
            <a:prstGeom prst="rect">
              <a:avLst/>
            </a:prstGeom>
          </p:spPr>
        </p:pic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431" y="256817"/>
              <a:ext cx="2414561" cy="1810920"/>
            </a:xfrm>
            <a:prstGeom prst="rect">
              <a:avLst/>
            </a:prstGeom>
          </p:spPr>
        </p:pic>
      </p:grpSp>
      <p:pic>
        <p:nvPicPr>
          <p:cNvPr id="31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4"/>
          <a:stretch/>
        </p:blipFill>
        <p:spPr>
          <a:xfrm>
            <a:off x="6302965" y="3481467"/>
            <a:ext cx="2187892" cy="2174096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3" y="3481465"/>
            <a:ext cx="2898796" cy="2174098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83" y="3481465"/>
            <a:ext cx="2898796" cy="2174098"/>
          </a:xfrm>
          <a:prstGeom prst="rect">
            <a:avLst/>
          </a:prstGeom>
        </p:spPr>
      </p:pic>
      <p:sp>
        <p:nvSpPr>
          <p:cNvPr id="34" name="Rounded Rectangle 7"/>
          <p:cNvSpPr/>
          <p:nvPr/>
        </p:nvSpPr>
        <p:spPr>
          <a:xfrm>
            <a:off x="5614071" y="5541764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24DFE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35" name="Rounded Rectangle 8"/>
          <p:cNvSpPr/>
          <p:nvPr/>
        </p:nvSpPr>
        <p:spPr>
          <a:xfrm>
            <a:off x="7064252" y="5541764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E3A42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43" name="矩形 42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ed Rectangle 4"/>
          <p:cNvSpPr/>
          <p:nvPr/>
        </p:nvSpPr>
        <p:spPr>
          <a:xfrm>
            <a:off x="1270794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MORPH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One-to-none:  </a:t>
            </a:r>
            <a:r>
              <a:rPr lang="en-US" altLang="zh-TW" b="1" dirty="0" smtClean="0">
                <a:solidFill>
                  <a:srgbClr val="7030A0"/>
                </a:solidFill>
              </a:rPr>
              <a:t>shrinking / </a:t>
            </a:r>
            <a:r>
              <a:rPr lang="en-US" altLang="zh-TW" b="1" dirty="0" smtClean="0">
                <a:solidFill>
                  <a:srgbClr val="C94922"/>
                </a:solidFill>
              </a:rPr>
              <a:t>growing</a:t>
            </a: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i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/>
          </a:p>
        </p:txBody>
      </p:sp>
      <p:grpSp>
        <p:nvGrpSpPr>
          <p:cNvPr id="18" name="Group 4"/>
          <p:cNvGrpSpPr/>
          <p:nvPr/>
        </p:nvGrpSpPr>
        <p:grpSpPr>
          <a:xfrm>
            <a:off x="212668" y="3837463"/>
            <a:ext cx="3012138" cy="1565531"/>
            <a:chOff x="5975431" y="256817"/>
            <a:chExt cx="3484277" cy="1810921"/>
          </a:xfrm>
        </p:grpSpPr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47" y="256817"/>
              <a:ext cx="2414561" cy="1810921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431" y="256817"/>
              <a:ext cx="2414561" cy="1810920"/>
            </a:xfrm>
            <a:prstGeom prst="rect">
              <a:avLst/>
            </a:prstGeom>
          </p:spPr>
        </p:pic>
      </p:grpSp>
      <p:pic>
        <p:nvPicPr>
          <p:cNvPr id="21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4" y="3663260"/>
            <a:ext cx="2626184" cy="1969638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74" y="3671649"/>
            <a:ext cx="2626184" cy="196963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74" y="3671649"/>
            <a:ext cx="2626184" cy="1969638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74" y="3671649"/>
            <a:ext cx="2626184" cy="1969638"/>
          </a:xfrm>
          <a:prstGeom prst="rect">
            <a:avLst/>
          </a:prstGeom>
        </p:spPr>
      </p:pic>
      <p:sp>
        <p:nvSpPr>
          <p:cNvPr id="25" name="Rounded Rectangle 7"/>
          <p:cNvSpPr/>
          <p:nvPr/>
        </p:nvSpPr>
        <p:spPr>
          <a:xfrm>
            <a:off x="5621338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26" name="Rounded Rectangle 8"/>
          <p:cNvSpPr/>
          <p:nvPr/>
        </p:nvSpPr>
        <p:spPr>
          <a:xfrm>
            <a:off x="7071519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</a:t>
            </a:r>
          </a:p>
        </p:txBody>
      </p:sp>
      <p:sp>
        <p:nvSpPr>
          <p:cNvPr id="27" name="Rounded Rectangle 5"/>
          <p:cNvSpPr/>
          <p:nvPr/>
        </p:nvSpPr>
        <p:spPr>
          <a:xfrm>
            <a:off x="2720975" y="5538853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29AFD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</a:t>
            </a:r>
          </a:p>
        </p:txBody>
      </p:sp>
      <p:sp>
        <p:nvSpPr>
          <p:cNvPr id="28" name="Rounded Rectangle 6"/>
          <p:cNvSpPr/>
          <p:nvPr/>
        </p:nvSpPr>
        <p:spPr>
          <a:xfrm>
            <a:off x="4171157" y="5534507"/>
            <a:ext cx="1321594" cy="455501"/>
          </a:xfrm>
          <a:prstGeom prst="roundRect">
            <a:avLst>
              <a:gd name="adj" fmla="val 8216"/>
            </a:avLst>
          </a:prstGeom>
          <a:solidFill>
            <a:srgbClr val="DF294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</a:t>
            </a:r>
          </a:p>
        </p:txBody>
      </p:sp>
      <p:sp>
        <p:nvSpPr>
          <p:cNvPr id="36" name="矩形 35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Overview</a:t>
            </a:r>
          </a:p>
          <a:p>
            <a:r>
              <a:rPr lang="en-US" altLang="zh-TW" dirty="0" smtClean="0"/>
              <a:t>Results</a:t>
            </a:r>
          </a:p>
          <a:p>
            <a:r>
              <a:rPr lang="en-US" altLang="zh-TW" dirty="0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Blending path – </a:t>
            </a:r>
            <a:r>
              <a:rPr lang="en-US" altLang="zh-TW" dirty="0" smtClean="0">
                <a:solidFill>
                  <a:srgbClr val="7030A0"/>
                </a:solidFill>
              </a:rPr>
              <a:t>a permutation of the set of blending operations</a:t>
            </a: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Variability in blending by </a:t>
            </a:r>
            <a:r>
              <a:rPr lang="en-US" altLang="zh-TW" dirty="0" smtClean="0">
                <a:solidFill>
                  <a:srgbClr val="7030A0"/>
                </a:solidFill>
              </a:rPr>
              <a:t>reordering</a:t>
            </a: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94922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i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/>
          </a:p>
        </p:txBody>
      </p:sp>
      <p:sp>
        <p:nvSpPr>
          <p:cNvPr id="36" name="矩形 35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3" name="群組 72"/>
          <p:cNvGrpSpPr/>
          <p:nvPr/>
        </p:nvGrpSpPr>
        <p:grpSpPr>
          <a:xfrm>
            <a:off x="482600" y="4135279"/>
            <a:ext cx="3009900" cy="1637468"/>
            <a:chOff x="482600" y="4287679"/>
            <a:chExt cx="3009900" cy="1637468"/>
          </a:xfrm>
        </p:grpSpPr>
        <p:pic>
          <p:nvPicPr>
            <p:cNvPr id="35" name="Picture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935" y="4287679"/>
              <a:ext cx="1423140" cy="1423140"/>
            </a:xfrm>
            <a:prstGeom prst="rect">
              <a:avLst/>
            </a:prstGeom>
          </p:spPr>
        </p:pic>
        <p:grpSp>
          <p:nvGrpSpPr>
            <p:cNvPr id="58" name="群組 57"/>
            <p:cNvGrpSpPr/>
            <p:nvPr/>
          </p:nvGrpSpPr>
          <p:grpSpPr>
            <a:xfrm>
              <a:off x="482600" y="5723023"/>
              <a:ext cx="3009900" cy="202124"/>
              <a:chOff x="1386908" y="4066793"/>
              <a:chExt cx="3925320" cy="263597"/>
            </a:xfrm>
          </p:grpSpPr>
          <p:sp>
            <p:nvSpPr>
              <p:cNvPr id="51" name="Rounded Rectangle 4"/>
              <p:cNvSpPr/>
              <p:nvPr/>
            </p:nvSpPr>
            <p:spPr>
              <a:xfrm>
                <a:off x="1386908" y="4071139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40C71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MORPH</a:t>
                </a:r>
              </a:p>
            </p:txBody>
          </p:sp>
          <p:sp>
            <p:nvSpPr>
              <p:cNvPr id="52" name="Rounded Rectangle 5"/>
              <p:cNvSpPr/>
              <p:nvPr/>
            </p:nvSpPr>
            <p:spPr>
              <a:xfrm>
                <a:off x="2183946" y="4071139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9AFD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GROW</a:t>
                </a:r>
              </a:p>
            </p:txBody>
          </p:sp>
          <p:sp>
            <p:nvSpPr>
              <p:cNvPr id="54" name="Rounded Rectangle 6"/>
              <p:cNvSpPr/>
              <p:nvPr/>
            </p:nvSpPr>
            <p:spPr>
              <a:xfrm>
                <a:off x="3781085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DF2943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SHRINK</a:t>
                </a:r>
              </a:p>
            </p:txBody>
          </p:sp>
          <p:sp>
            <p:nvSpPr>
              <p:cNvPr id="55" name="Rounded Rectangle 7"/>
              <p:cNvSpPr/>
              <p:nvPr/>
            </p:nvSpPr>
            <p:spPr>
              <a:xfrm>
                <a:off x="2987448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4DFE4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SPLIT</a:t>
                </a:r>
              </a:p>
            </p:txBody>
          </p:sp>
          <p:sp>
            <p:nvSpPr>
              <p:cNvPr id="57" name="Rounded Rectangle 8"/>
              <p:cNvSpPr/>
              <p:nvPr/>
            </p:nvSpPr>
            <p:spPr>
              <a:xfrm>
                <a:off x="4575061" y="4066793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E3A425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MERGE</a:t>
                </a:r>
              </a:p>
            </p:txBody>
          </p:sp>
        </p:grpSp>
      </p:grpSp>
      <p:grpSp>
        <p:nvGrpSpPr>
          <p:cNvPr id="72" name="群組 71"/>
          <p:cNvGrpSpPr/>
          <p:nvPr/>
        </p:nvGrpSpPr>
        <p:grpSpPr>
          <a:xfrm>
            <a:off x="3117747" y="4951162"/>
            <a:ext cx="3022806" cy="1545485"/>
            <a:chOff x="3117747" y="4951162"/>
            <a:chExt cx="3022806" cy="1545485"/>
          </a:xfrm>
        </p:grpSpPr>
        <p:pic>
          <p:nvPicPr>
            <p:cNvPr id="43" name="Picture 2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864" y="4951162"/>
              <a:ext cx="1386167" cy="1386167"/>
            </a:xfrm>
            <a:prstGeom prst="rect">
              <a:avLst/>
            </a:prstGeom>
          </p:spPr>
        </p:pic>
        <p:grpSp>
          <p:nvGrpSpPr>
            <p:cNvPr id="59" name="群組 58"/>
            <p:cNvGrpSpPr/>
            <p:nvPr/>
          </p:nvGrpSpPr>
          <p:grpSpPr>
            <a:xfrm>
              <a:off x="3117747" y="6294523"/>
              <a:ext cx="3022806" cy="202124"/>
              <a:chOff x="4575061" y="4066793"/>
              <a:chExt cx="3942151" cy="263597"/>
            </a:xfrm>
          </p:grpSpPr>
          <p:sp>
            <p:nvSpPr>
              <p:cNvPr id="60" name="Rounded Rectangle 4"/>
              <p:cNvSpPr/>
              <p:nvPr/>
            </p:nvSpPr>
            <p:spPr>
              <a:xfrm>
                <a:off x="7780045" y="407113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40C71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MORPH</a:t>
                </a:r>
              </a:p>
            </p:txBody>
          </p:sp>
          <p:sp>
            <p:nvSpPr>
              <p:cNvPr id="61" name="Rounded Rectangle 5"/>
              <p:cNvSpPr/>
              <p:nvPr/>
            </p:nvSpPr>
            <p:spPr>
              <a:xfrm>
                <a:off x="5380515" y="407113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9AFD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GROW</a:t>
                </a:r>
              </a:p>
            </p:txBody>
          </p:sp>
          <p:sp>
            <p:nvSpPr>
              <p:cNvPr id="62" name="Rounded Rectangle 6"/>
              <p:cNvSpPr/>
              <p:nvPr/>
            </p:nvSpPr>
            <p:spPr>
              <a:xfrm>
                <a:off x="6182651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DF2943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SHRINK</a:t>
                </a:r>
              </a:p>
            </p:txBody>
          </p:sp>
          <p:sp>
            <p:nvSpPr>
              <p:cNvPr id="63" name="Rounded Rectangle 7"/>
              <p:cNvSpPr/>
              <p:nvPr/>
            </p:nvSpPr>
            <p:spPr>
              <a:xfrm>
                <a:off x="6979018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4DFE4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SPLIT</a:t>
                </a:r>
              </a:p>
            </p:txBody>
          </p:sp>
          <p:sp>
            <p:nvSpPr>
              <p:cNvPr id="64" name="Rounded Rectangle 8"/>
              <p:cNvSpPr/>
              <p:nvPr/>
            </p:nvSpPr>
            <p:spPr>
              <a:xfrm>
                <a:off x="4575061" y="4066793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E3A425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MERGE</a:t>
                </a:r>
              </a:p>
            </p:txBody>
          </p:sp>
        </p:grpSp>
      </p:grpSp>
      <p:grpSp>
        <p:nvGrpSpPr>
          <p:cNvPr id="71" name="群組 70"/>
          <p:cNvGrpSpPr/>
          <p:nvPr/>
        </p:nvGrpSpPr>
        <p:grpSpPr>
          <a:xfrm>
            <a:off x="5849034" y="4243110"/>
            <a:ext cx="3023582" cy="1529637"/>
            <a:chOff x="5849034" y="4395510"/>
            <a:chExt cx="3023582" cy="1529637"/>
          </a:xfrm>
        </p:grpSpPr>
        <p:pic>
          <p:nvPicPr>
            <p:cNvPr id="50" name="Picture 2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329" y="4395510"/>
              <a:ext cx="1410844" cy="1410844"/>
            </a:xfrm>
            <a:prstGeom prst="rect">
              <a:avLst/>
            </a:prstGeom>
          </p:spPr>
        </p:pic>
        <p:grpSp>
          <p:nvGrpSpPr>
            <p:cNvPr id="65" name="群組 64"/>
            <p:cNvGrpSpPr/>
            <p:nvPr/>
          </p:nvGrpSpPr>
          <p:grpSpPr>
            <a:xfrm>
              <a:off x="5849034" y="5723023"/>
              <a:ext cx="3023582" cy="202124"/>
              <a:chOff x="8584219" y="4066793"/>
              <a:chExt cx="3943163" cy="263597"/>
            </a:xfrm>
          </p:grpSpPr>
          <p:sp>
            <p:nvSpPr>
              <p:cNvPr id="66" name="Rounded Rectangle 4"/>
              <p:cNvSpPr/>
              <p:nvPr/>
            </p:nvSpPr>
            <p:spPr>
              <a:xfrm>
                <a:off x="10198175" y="407113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40C71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MORPH</a:t>
                </a:r>
              </a:p>
            </p:txBody>
          </p:sp>
          <p:sp>
            <p:nvSpPr>
              <p:cNvPr id="67" name="Rounded Rectangle 5"/>
              <p:cNvSpPr/>
              <p:nvPr/>
            </p:nvSpPr>
            <p:spPr>
              <a:xfrm>
                <a:off x="11790215" y="407113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9AFD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GROW</a:t>
                </a:r>
              </a:p>
            </p:txBody>
          </p:sp>
          <p:sp>
            <p:nvSpPr>
              <p:cNvPr id="68" name="Rounded Rectangle 6"/>
              <p:cNvSpPr/>
              <p:nvPr/>
            </p:nvSpPr>
            <p:spPr>
              <a:xfrm>
                <a:off x="8584219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DF2943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SHRINK</a:t>
                </a:r>
              </a:p>
            </p:txBody>
          </p:sp>
          <p:sp>
            <p:nvSpPr>
              <p:cNvPr id="69" name="Rounded Rectangle 7"/>
              <p:cNvSpPr/>
              <p:nvPr/>
            </p:nvSpPr>
            <p:spPr>
              <a:xfrm>
                <a:off x="11003714" y="4076318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24DFE4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SPLIT</a:t>
                </a:r>
              </a:p>
            </p:txBody>
          </p:sp>
          <p:sp>
            <p:nvSpPr>
              <p:cNvPr id="70" name="Rounded Rectangle 8"/>
              <p:cNvSpPr/>
              <p:nvPr/>
            </p:nvSpPr>
            <p:spPr>
              <a:xfrm>
                <a:off x="9386612" y="4066793"/>
                <a:ext cx="737167" cy="254072"/>
              </a:xfrm>
              <a:prstGeom prst="roundRect">
                <a:avLst>
                  <a:gd name="adj" fmla="val 8216"/>
                </a:avLst>
              </a:prstGeom>
              <a:solidFill>
                <a:srgbClr val="E3A425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MERGE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4958670" y="3922616"/>
            <a:ext cx="2997976" cy="2653194"/>
            <a:chOff x="-4749713" y="1704390"/>
            <a:chExt cx="4449343" cy="39376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49713" y="2974498"/>
              <a:ext cx="1315513" cy="13155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5684" y="2924652"/>
              <a:ext cx="1315513" cy="13155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86110" y="2887666"/>
              <a:ext cx="1315513" cy="13155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883" y="2986564"/>
              <a:ext cx="1315513" cy="13155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49713" y="1704390"/>
              <a:ext cx="1315513" cy="13155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86110" y="1727890"/>
              <a:ext cx="1315513" cy="13155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5684" y="1704390"/>
              <a:ext cx="1315513" cy="13155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883" y="1704390"/>
              <a:ext cx="1315513" cy="13155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86110" y="4215718"/>
              <a:ext cx="1315513" cy="131551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5684" y="4222461"/>
              <a:ext cx="1315513" cy="13155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49713" y="4326524"/>
              <a:ext cx="1315513" cy="13155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5883" y="4215718"/>
              <a:ext cx="1315513" cy="131551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74" y="4259893"/>
            <a:ext cx="1941184" cy="194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4259893"/>
            <a:ext cx="1941184" cy="1941184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2210335" y="5047248"/>
            <a:ext cx="262966" cy="262966"/>
          </a:xfrm>
          <a:prstGeom prst="mathPlus">
            <a:avLst>
              <a:gd name="adj1" fmla="val 13393"/>
            </a:avLst>
          </a:prstGeom>
          <a:solidFill>
            <a:srgbClr val="A6192E"/>
          </a:solidFill>
          <a:ln>
            <a:solidFill>
              <a:srgbClr val="A61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4489869" y="4424355"/>
            <a:ext cx="467173" cy="186279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300038">
                <a:moveTo>
                  <a:pt x="0" y="300038"/>
                </a:moveTo>
                <a:cubicBezTo>
                  <a:pt x="173038" y="149225"/>
                  <a:pt x="434975" y="4763"/>
                  <a:pt x="752475" y="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reeform 8"/>
          <p:cNvSpPr/>
          <p:nvPr/>
        </p:nvSpPr>
        <p:spPr>
          <a:xfrm flipV="1">
            <a:off x="4489869" y="5773892"/>
            <a:ext cx="467173" cy="242428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300038">
                <a:moveTo>
                  <a:pt x="0" y="300038"/>
                </a:moveTo>
                <a:cubicBezTo>
                  <a:pt x="173038" y="149225"/>
                  <a:pt x="434975" y="4763"/>
                  <a:pt x="752475" y="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Freeform 9"/>
          <p:cNvSpPr/>
          <p:nvPr/>
        </p:nvSpPr>
        <p:spPr>
          <a:xfrm>
            <a:off x="4489869" y="5221654"/>
            <a:ext cx="455093" cy="45802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019" h="73773">
                <a:moveTo>
                  <a:pt x="0" y="73773"/>
                </a:moveTo>
                <a:cubicBezTo>
                  <a:pt x="173038" y="-77040"/>
                  <a:pt x="415519" y="50873"/>
                  <a:pt x="733019" y="4611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ounded Rectangle 25"/>
          <p:cNvSpPr/>
          <p:nvPr/>
        </p:nvSpPr>
        <p:spPr>
          <a:xfrm>
            <a:off x="5096639" y="3944190"/>
            <a:ext cx="602447" cy="1680846"/>
          </a:xfrm>
          <a:prstGeom prst="roundRect">
            <a:avLst/>
          </a:prstGeom>
          <a:noFill/>
          <a:ln w="38100">
            <a:solidFill>
              <a:srgbClr val="A6192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5712098" y="3819504"/>
            <a:ext cx="2320526" cy="270927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28"/>
          <p:cNvGrpSpPr/>
          <p:nvPr/>
        </p:nvGrpSpPr>
        <p:grpSpPr>
          <a:xfrm>
            <a:off x="6255610" y="6379884"/>
            <a:ext cx="2041395" cy="369332"/>
            <a:chOff x="8340814" y="5554119"/>
            <a:chExt cx="3288074" cy="594883"/>
          </a:xfrm>
        </p:grpSpPr>
        <p:sp>
          <p:nvSpPr>
            <p:cNvPr id="27" name="TextBox 26"/>
            <p:cNvSpPr txBox="1"/>
            <p:nvPr/>
          </p:nvSpPr>
          <p:spPr>
            <a:xfrm rot="155092">
              <a:off x="8350945" y="5554119"/>
              <a:ext cx="3277943" cy="594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706962"/>
                  </a:solidFill>
                </a:rPr>
                <a:t>novel shapes!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8469418" y="5427644"/>
              <a:ext cx="295316" cy="552524"/>
            </a:xfrm>
            <a:custGeom>
              <a:avLst/>
              <a:gdLst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9588 h 359588"/>
                <a:gd name="connsiteX1" fmla="*/ 1476375 w 1476375"/>
                <a:gd name="connsiteY1" fmla="*/ 7163 h 359588"/>
                <a:gd name="connsiteX0" fmla="*/ 0 w 1476375"/>
                <a:gd name="connsiteY0" fmla="*/ 361821 h 361821"/>
                <a:gd name="connsiteX1" fmla="*/ 1476375 w 1476375"/>
                <a:gd name="connsiteY1" fmla="*/ 9396 h 361821"/>
                <a:gd name="connsiteX0" fmla="*/ 0 w 752475"/>
                <a:gd name="connsiteY0" fmla="*/ 315223 h 315223"/>
                <a:gd name="connsiteX1" fmla="*/ 752475 w 752475"/>
                <a:gd name="connsiteY1" fmla="*/ 15185 h 315223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33019"/>
                <a:gd name="connsiteY0" fmla="*/ 73773 h 73773"/>
                <a:gd name="connsiteX1" fmla="*/ 733019 w 733019"/>
                <a:gd name="connsiteY1" fmla="*/ 46110 h 73773"/>
                <a:gd name="connsiteX0" fmla="*/ 0 w 542519"/>
                <a:gd name="connsiteY0" fmla="*/ 73773 h 73773"/>
                <a:gd name="connsiteX1" fmla="*/ 542519 w 542519"/>
                <a:gd name="connsiteY1" fmla="*/ 46110 h 73773"/>
                <a:gd name="connsiteX0" fmla="*/ 0 w 272355"/>
                <a:gd name="connsiteY0" fmla="*/ 380954 h 380954"/>
                <a:gd name="connsiteX1" fmla="*/ 272355 w 272355"/>
                <a:gd name="connsiteY1" fmla="*/ 0 h 380954"/>
                <a:gd name="connsiteX0" fmla="*/ 0 w 294722"/>
                <a:gd name="connsiteY0" fmla="*/ 380954 h 380954"/>
                <a:gd name="connsiteX1" fmla="*/ 272355 w 294722"/>
                <a:gd name="connsiteY1" fmla="*/ 0 h 380954"/>
                <a:gd name="connsiteX0" fmla="*/ 0 w 285214"/>
                <a:gd name="connsiteY0" fmla="*/ 453691 h 453691"/>
                <a:gd name="connsiteX1" fmla="*/ 261964 w 285214"/>
                <a:gd name="connsiteY1" fmla="*/ 0 h 453691"/>
                <a:gd name="connsiteX0" fmla="*/ 0 w 533264"/>
                <a:gd name="connsiteY0" fmla="*/ 838155 h 838155"/>
                <a:gd name="connsiteX1" fmla="*/ 521737 w 533264"/>
                <a:gd name="connsiteY1" fmla="*/ 0 h 838155"/>
                <a:gd name="connsiteX0" fmla="*/ 0 w 533264"/>
                <a:gd name="connsiteY0" fmla="*/ 838155 h 838155"/>
                <a:gd name="connsiteX1" fmla="*/ 521737 w 533264"/>
                <a:gd name="connsiteY1" fmla="*/ 0 h 838155"/>
                <a:gd name="connsiteX0" fmla="*/ 0 w 372569"/>
                <a:gd name="connsiteY0" fmla="*/ 723855 h 723855"/>
                <a:gd name="connsiteX1" fmla="*/ 355482 w 372569"/>
                <a:gd name="connsiteY1" fmla="*/ 0 h 723855"/>
                <a:gd name="connsiteX0" fmla="*/ 0 w 355482"/>
                <a:gd name="connsiteY0" fmla="*/ 723855 h 723855"/>
                <a:gd name="connsiteX1" fmla="*/ 355482 w 355482"/>
                <a:gd name="connsiteY1" fmla="*/ 0 h 723855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137274"/>
                <a:gd name="connsiteY0" fmla="*/ 588773 h 588773"/>
                <a:gd name="connsiteX1" fmla="*/ 137274 w 137274"/>
                <a:gd name="connsiteY1" fmla="*/ 0 h 588773"/>
                <a:gd name="connsiteX0" fmla="*/ 0 w 142570"/>
                <a:gd name="connsiteY0" fmla="*/ 588773 h 588773"/>
                <a:gd name="connsiteX1" fmla="*/ 137274 w 142570"/>
                <a:gd name="connsiteY1" fmla="*/ 0 h 588773"/>
                <a:gd name="connsiteX0" fmla="*/ 0 w 139260"/>
                <a:gd name="connsiteY0" fmla="*/ 588773 h 588773"/>
                <a:gd name="connsiteX1" fmla="*/ 137274 w 139260"/>
                <a:gd name="connsiteY1" fmla="*/ 0 h 588773"/>
                <a:gd name="connsiteX0" fmla="*/ 0 w 155693"/>
                <a:gd name="connsiteY0" fmla="*/ 543529 h 543529"/>
                <a:gd name="connsiteX1" fmla="*/ 153943 w 155693"/>
                <a:gd name="connsiteY1" fmla="*/ 0 h 543529"/>
                <a:gd name="connsiteX0" fmla="*/ 0 w 297684"/>
                <a:gd name="connsiteY0" fmla="*/ 600679 h 600679"/>
                <a:gd name="connsiteX1" fmla="*/ 296818 w 297684"/>
                <a:gd name="connsiteY1" fmla="*/ 0 h 600679"/>
                <a:gd name="connsiteX0" fmla="*/ 0 w 296818"/>
                <a:gd name="connsiteY0" fmla="*/ 600679 h 600679"/>
                <a:gd name="connsiteX1" fmla="*/ 296818 w 296818"/>
                <a:gd name="connsiteY1" fmla="*/ 0 h 60067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  <a:gd name="connsiteX0" fmla="*/ 0 w 237287"/>
                <a:gd name="connsiteY0" fmla="*/ 462566 h 462566"/>
                <a:gd name="connsiteX1" fmla="*/ 237287 w 237287"/>
                <a:gd name="connsiteY1" fmla="*/ 0 h 462566"/>
                <a:gd name="connsiteX0" fmla="*/ 0 w 237287"/>
                <a:gd name="connsiteY0" fmla="*/ 501073 h 501073"/>
                <a:gd name="connsiteX1" fmla="*/ 237287 w 237287"/>
                <a:gd name="connsiteY1" fmla="*/ 38507 h 501073"/>
                <a:gd name="connsiteX0" fmla="*/ 0 w 237287"/>
                <a:gd name="connsiteY0" fmla="*/ 509511 h 509511"/>
                <a:gd name="connsiteX1" fmla="*/ 237287 w 237287"/>
                <a:gd name="connsiteY1" fmla="*/ 46945 h 509511"/>
                <a:gd name="connsiteX0" fmla="*/ 0 w 237287"/>
                <a:gd name="connsiteY0" fmla="*/ 509511 h 509511"/>
                <a:gd name="connsiteX1" fmla="*/ 237287 w 237287"/>
                <a:gd name="connsiteY1" fmla="*/ 46945 h 509511"/>
                <a:gd name="connsiteX0" fmla="*/ 48504 w 285791"/>
                <a:gd name="connsiteY0" fmla="*/ 504253 h 504253"/>
                <a:gd name="connsiteX1" fmla="*/ 285791 w 285791"/>
                <a:gd name="connsiteY1" fmla="*/ 41687 h 504253"/>
                <a:gd name="connsiteX0" fmla="*/ 27073 w 295316"/>
                <a:gd name="connsiteY0" fmla="*/ 552524 h 552524"/>
                <a:gd name="connsiteX1" fmla="*/ 295316 w 295316"/>
                <a:gd name="connsiteY1" fmla="*/ 37571 h 5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316" h="552524">
                  <a:moveTo>
                    <a:pt x="27073" y="552524"/>
                  </a:moveTo>
                  <a:cubicBezTo>
                    <a:pt x="258560" y="257610"/>
                    <a:pt x="-322440" y="-121464"/>
                    <a:pt x="295316" y="37571"/>
                  </a:cubicBezTo>
                </a:path>
              </a:pathLst>
            </a:custGeom>
            <a:noFill/>
            <a:ln w="38100" cap="rnd">
              <a:solidFill>
                <a:srgbClr val="A6192E"/>
              </a:solidFill>
              <a:round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9" name="Group 47"/>
          <p:cNvGrpSpPr/>
          <p:nvPr/>
        </p:nvGrpSpPr>
        <p:grpSpPr>
          <a:xfrm>
            <a:off x="5803844" y="3725299"/>
            <a:ext cx="3474926" cy="2524717"/>
            <a:chOff x="7738458" y="2113597"/>
            <a:chExt cx="4633235" cy="3366291"/>
          </a:xfrm>
        </p:grpSpPr>
        <p:grpSp>
          <p:nvGrpSpPr>
            <p:cNvPr id="30" name="Group 34"/>
            <p:cNvGrpSpPr/>
            <p:nvPr/>
          </p:nvGrpSpPr>
          <p:grpSpPr>
            <a:xfrm>
              <a:off x="7738458" y="2145911"/>
              <a:ext cx="1156461" cy="3333975"/>
              <a:chOff x="7738458" y="2145911"/>
              <a:chExt cx="1156461" cy="333397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738458" y="2145911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63931" y="3492420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75017" y="5079777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8840781" y="2145911"/>
              <a:ext cx="1156461" cy="3333977"/>
              <a:chOff x="7738458" y="2145911"/>
              <a:chExt cx="1156461" cy="333397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738458" y="2145911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763931" y="349241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75017" y="507977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9969821" y="2134619"/>
              <a:ext cx="1156461" cy="3333977"/>
              <a:chOff x="7738458" y="2145911"/>
              <a:chExt cx="1156461" cy="333397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738458" y="2145911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63931" y="349241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75017" y="507977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40" name="Group 43"/>
            <p:cNvGrpSpPr/>
            <p:nvPr/>
          </p:nvGrpSpPr>
          <p:grpSpPr>
            <a:xfrm>
              <a:off x="11215232" y="2113597"/>
              <a:ext cx="1156461" cy="3333977"/>
              <a:chOff x="7738458" y="2145911"/>
              <a:chExt cx="1156461" cy="333397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738458" y="2145911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63931" y="349241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775017" y="5079779"/>
                <a:ext cx="111990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350" dirty="0">
                    <a:solidFill>
                      <a:schemeClr val="bg1">
                        <a:lumMod val="75000"/>
                      </a:schemeClr>
                    </a:solidFill>
                  </a:rPr>
                  <a:t>…</a:t>
                </a:r>
              </a:p>
            </p:txBody>
          </p:sp>
        </p:grp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29"/>
          <p:cNvGrpSpPr/>
          <p:nvPr/>
        </p:nvGrpSpPr>
        <p:grpSpPr>
          <a:xfrm rot="21422343">
            <a:off x="5760858" y="3433364"/>
            <a:ext cx="2277332" cy="411354"/>
            <a:chOff x="7664467" y="1312304"/>
            <a:chExt cx="3668098" cy="662567"/>
          </a:xfrm>
        </p:grpSpPr>
        <p:sp>
          <p:nvSpPr>
            <p:cNvPr id="24" name="Freeform 23"/>
            <p:cNvSpPr/>
            <p:nvPr/>
          </p:nvSpPr>
          <p:spPr>
            <a:xfrm rot="10800000">
              <a:off x="7664467" y="1664878"/>
              <a:ext cx="390236" cy="309993"/>
            </a:xfrm>
            <a:custGeom>
              <a:avLst/>
              <a:gdLst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2425 h 352425"/>
                <a:gd name="connsiteX1" fmla="*/ 1476375 w 1476375"/>
                <a:gd name="connsiteY1" fmla="*/ 0 h 352425"/>
                <a:gd name="connsiteX0" fmla="*/ 0 w 1476375"/>
                <a:gd name="connsiteY0" fmla="*/ 359588 h 359588"/>
                <a:gd name="connsiteX1" fmla="*/ 1476375 w 1476375"/>
                <a:gd name="connsiteY1" fmla="*/ 7163 h 359588"/>
                <a:gd name="connsiteX0" fmla="*/ 0 w 1476375"/>
                <a:gd name="connsiteY0" fmla="*/ 361821 h 361821"/>
                <a:gd name="connsiteX1" fmla="*/ 1476375 w 1476375"/>
                <a:gd name="connsiteY1" fmla="*/ 9396 h 361821"/>
                <a:gd name="connsiteX0" fmla="*/ 0 w 752475"/>
                <a:gd name="connsiteY0" fmla="*/ 315223 h 315223"/>
                <a:gd name="connsiteX1" fmla="*/ 752475 w 752475"/>
                <a:gd name="connsiteY1" fmla="*/ 15185 h 315223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52475"/>
                <a:gd name="connsiteY0" fmla="*/ 300038 h 300038"/>
                <a:gd name="connsiteX1" fmla="*/ 752475 w 752475"/>
                <a:gd name="connsiteY1" fmla="*/ 0 h 300038"/>
                <a:gd name="connsiteX0" fmla="*/ 0 w 733019"/>
                <a:gd name="connsiteY0" fmla="*/ 73773 h 73773"/>
                <a:gd name="connsiteX1" fmla="*/ 733019 w 733019"/>
                <a:gd name="connsiteY1" fmla="*/ 46110 h 73773"/>
                <a:gd name="connsiteX0" fmla="*/ 0 w 542519"/>
                <a:gd name="connsiteY0" fmla="*/ 73773 h 73773"/>
                <a:gd name="connsiteX1" fmla="*/ 542519 w 542519"/>
                <a:gd name="connsiteY1" fmla="*/ 46110 h 73773"/>
                <a:gd name="connsiteX0" fmla="*/ 0 w 272355"/>
                <a:gd name="connsiteY0" fmla="*/ 380954 h 380954"/>
                <a:gd name="connsiteX1" fmla="*/ 272355 w 272355"/>
                <a:gd name="connsiteY1" fmla="*/ 0 h 380954"/>
                <a:gd name="connsiteX0" fmla="*/ 0 w 294722"/>
                <a:gd name="connsiteY0" fmla="*/ 380954 h 380954"/>
                <a:gd name="connsiteX1" fmla="*/ 272355 w 294722"/>
                <a:gd name="connsiteY1" fmla="*/ 0 h 380954"/>
                <a:gd name="connsiteX0" fmla="*/ 0 w 285214"/>
                <a:gd name="connsiteY0" fmla="*/ 453691 h 453691"/>
                <a:gd name="connsiteX1" fmla="*/ 261964 w 285214"/>
                <a:gd name="connsiteY1" fmla="*/ 0 h 453691"/>
                <a:gd name="connsiteX0" fmla="*/ 0 w 533264"/>
                <a:gd name="connsiteY0" fmla="*/ 838155 h 838155"/>
                <a:gd name="connsiteX1" fmla="*/ 521737 w 533264"/>
                <a:gd name="connsiteY1" fmla="*/ 0 h 838155"/>
                <a:gd name="connsiteX0" fmla="*/ 0 w 533264"/>
                <a:gd name="connsiteY0" fmla="*/ 838155 h 838155"/>
                <a:gd name="connsiteX1" fmla="*/ 521737 w 533264"/>
                <a:gd name="connsiteY1" fmla="*/ 0 h 838155"/>
                <a:gd name="connsiteX0" fmla="*/ 0 w 372569"/>
                <a:gd name="connsiteY0" fmla="*/ 723855 h 723855"/>
                <a:gd name="connsiteX1" fmla="*/ 355482 w 372569"/>
                <a:gd name="connsiteY1" fmla="*/ 0 h 723855"/>
                <a:gd name="connsiteX0" fmla="*/ 0 w 355482"/>
                <a:gd name="connsiteY0" fmla="*/ 723855 h 723855"/>
                <a:gd name="connsiteX1" fmla="*/ 355482 w 355482"/>
                <a:gd name="connsiteY1" fmla="*/ 0 h 723855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210010"/>
                <a:gd name="connsiteY0" fmla="*/ 588773 h 588773"/>
                <a:gd name="connsiteX1" fmla="*/ 210010 w 210010"/>
                <a:gd name="connsiteY1" fmla="*/ 0 h 588773"/>
                <a:gd name="connsiteX0" fmla="*/ 0 w 137274"/>
                <a:gd name="connsiteY0" fmla="*/ 588773 h 588773"/>
                <a:gd name="connsiteX1" fmla="*/ 137274 w 137274"/>
                <a:gd name="connsiteY1" fmla="*/ 0 h 588773"/>
                <a:gd name="connsiteX0" fmla="*/ 0 w 142570"/>
                <a:gd name="connsiteY0" fmla="*/ 588773 h 588773"/>
                <a:gd name="connsiteX1" fmla="*/ 137274 w 142570"/>
                <a:gd name="connsiteY1" fmla="*/ 0 h 588773"/>
                <a:gd name="connsiteX0" fmla="*/ 0 w 139260"/>
                <a:gd name="connsiteY0" fmla="*/ 588773 h 588773"/>
                <a:gd name="connsiteX1" fmla="*/ 137274 w 139260"/>
                <a:gd name="connsiteY1" fmla="*/ 0 h 588773"/>
                <a:gd name="connsiteX0" fmla="*/ 0 w 155693"/>
                <a:gd name="connsiteY0" fmla="*/ 543529 h 543529"/>
                <a:gd name="connsiteX1" fmla="*/ 153943 w 155693"/>
                <a:gd name="connsiteY1" fmla="*/ 0 h 543529"/>
                <a:gd name="connsiteX0" fmla="*/ 0 w 297684"/>
                <a:gd name="connsiteY0" fmla="*/ 600679 h 600679"/>
                <a:gd name="connsiteX1" fmla="*/ 296818 w 297684"/>
                <a:gd name="connsiteY1" fmla="*/ 0 h 600679"/>
                <a:gd name="connsiteX0" fmla="*/ 0 w 296818"/>
                <a:gd name="connsiteY0" fmla="*/ 600679 h 600679"/>
                <a:gd name="connsiteX1" fmla="*/ 296818 w 296818"/>
                <a:gd name="connsiteY1" fmla="*/ 0 h 60067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  <a:gd name="connsiteX0" fmla="*/ 0 w 306343"/>
                <a:gd name="connsiteY0" fmla="*/ 467329 h 467329"/>
                <a:gd name="connsiteX1" fmla="*/ 306343 w 306343"/>
                <a:gd name="connsiteY1" fmla="*/ 0 h 46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343" h="467329">
                  <a:moveTo>
                    <a:pt x="0" y="467329"/>
                  </a:moveTo>
                  <a:cubicBezTo>
                    <a:pt x="207674" y="289096"/>
                    <a:pt x="76732" y="207675"/>
                    <a:pt x="306343" y="0"/>
                  </a:cubicBezTo>
                </a:path>
              </a:pathLst>
            </a:custGeom>
            <a:noFill/>
            <a:ln w="38100" cap="rnd">
              <a:solidFill>
                <a:srgbClr val="A6192E"/>
              </a:solidFill>
              <a:round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21539820">
              <a:off x="7927945" y="1312304"/>
              <a:ext cx="3404620" cy="594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706962"/>
                  </a:solidFill>
                </a:rPr>
                <a:t>topology changes!!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3396343"/>
            <a:ext cx="7886700" cy="278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Filter out obviously bad results</a:t>
            </a:r>
          </a:p>
          <a:p>
            <a:pPr marL="1057275" lvl="2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7030A0"/>
                </a:solidFill>
              </a:rPr>
              <a:t>Global reflection symmetry</a:t>
            </a:r>
          </a:p>
          <a:p>
            <a:pPr marL="1057275" lvl="2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7030A0"/>
                </a:solidFill>
              </a:rPr>
              <a:t>Part group symmetry</a:t>
            </a:r>
          </a:p>
          <a:p>
            <a:pPr marL="1057275" lvl="2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7030A0"/>
                </a:solidFill>
              </a:rPr>
              <a:t>Part connectivity</a:t>
            </a: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94922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i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7030A0"/>
              </a:solidFill>
            </a:endParaRPr>
          </a:p>
          <a:p>
            <a:pPr marL="6000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TW" b="1" dirty="0" smtClean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84" y="3534207"/>
            <a:ext cx="2900858" cy="103668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11" y="4572993"/>
            <a:ext cx="2900859" cy="1045983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84" y="5619450"/>
            <a:ext cx="2900858" cy="103203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720114" y="1336431"/>
            <a:ext cx="2396590" cy="19518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47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0116E-6 L 0.2642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59" y="3821111"/>
            <a:ext cx="2093324" cy="2093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51" y="3821111"/>
            <a:ext cx="2093324" cy="2093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5" y="3821111"/>
            <a:ext cx="2093324" cy="2093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24" y="3821111"/>
            <a:ext cx="2093324" cy="2093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8" y="3821111"/>
            <a:ext cx="2093324" cy="209332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456960"/>
            <a:ext cx="9144000" cy="1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47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6" y="1656630"/>
            <a:ext cx="4893404" cy="352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" y="1857375"/>
            <a:ext cx="2825609" cy="32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9" y="1960953"/>
            <a:ext cx="3842111" cy="3159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1" y="2087836"/>
            <a:ext cx="3781179" cy="2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73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59" y="1732829"/>
            <a:ext cx="3998945" cy="3382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0" y="1857375"/>
            <a:ext cx="4166510" cy="33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2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dirty="0" smtClean="0"/>
              <a:t>Structure preservation</a:t>
            </a:r>
            <a:endParaRPr lang="en-US" dirty="0" smtClean="0"/>
          </a:p>
          <a:p>
            <a:pPr lvl="1" indent="-342900"/>
            <a:r>
              <a:rPr lang="en-US" dirty="0" smtClean="0"/>
              <a:t>Symmetry relations, local and global</a:t>
            </a:r>
          </a:p>
          <a:p>
            <a:pPr lvl="1" indent="-342900"/>
            <a:r>
              <a:rPr lang="en-US" dirty="0" smtClean="0"/>
              <a:t>Part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57" y="3638132"/>
            <a:ext cx="6358286" cy="22567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48463" y="5124450"/>
            <a:ext cx="525483" cy="525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Oval 6"/>
          <p:cNvSpPr/>
          <p:nvPr/>
        </p:nvSpPr>
        <p:spPr>
          <a:xfrm>
            <a:off x="5647427" y="5038725"/>
            <a:ext cx="525483" cy="525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3595113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blending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1287932" y="2853969"/>
            <a:ext cx="3043589" cy="2896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/>
          <a:stretch/>
        </p:blipFill>
        <p:spPr>
          <a:xfrm>
            <a:off x="5160229" y="2853969"/>
            <a:ext cx="2818580" cy="28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9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replacement  </a:t>
            </a:r>
            <a:r>
              <a:rPr lang="en-US" i="1" dirty="0" smtClean="0"/>
              <a:t>vs.</a:t>
            </a:r>
            <a:r>
              <a:rPr lang="en-US" dirty="0" smtClean="0"/>
              <a:t>  continuous blending</a:t>
            </a:r>
          </a:p>
          <a:p>
            <a:pPr lvl="1"/>
            <a:r>
              <a:rPr lang="en-US" b="1" dirty="0" smtClean="0">
                <a:solidFill>
                  <a:srgbClr val="7185A8"/>
                </a:solidFill>
              </a:rPr>
              <a:t>[this paper]  </a:t>
            </a:r>
            <a:r>
              <a:rPr lang="en-US" b="1" dirty="0" smtClean="0">
                <a:solidFill>
                  <a:srgbClr val="62B297"/>
                </a:solidFill>
              </a:rPr>
              <a:t>[set evolution]</a:t>
            </a:r>
            <a:endParaRPr lang="en-US" b="1" dirty="0">
              <a:solidFill>
                <a:srgbClr val="62B2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67" y="3236172"/>
            <a:ext cx="6599267" cy="2583789"/>
          </a:xfrm>
          <a:prstGeom prst="rect">
            <a:avLst/>
          </a:prstGeom>
        </p:spPr>
      </p:pic>
      <p:sp>
        <p:nvSpPr>
          <p:cNvPr id="8" name="Rounded Rectangle 5"/>
          <p:cNvSpPr/>
          <p:nvPr/>
        </p:nvSpPr>
        <p:spPr>
          <a:xfrm>
            <a:off x="2654449" y="3141912"/>
            <a:ext cx="4204697" cy="1321609"/>
          </a:xfrm>
          <a:prstGeom prst="roundRect">
            <a:avLst>
              <a:gd name="adj" fmla="val 7183"/>
            </a:avLst>
          </a:prstGeom>
          <a:noFill/>
          <a:ln w="38100">
            <a:solidFill>
              <a:srgbClr val="DF29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1097169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11111E-6 0.208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Blending-Based </a:t>
            </a:r>
            <a:r>
              <a:rPr lang="en-CA" dirty="0"/>
              <a:t>Model Creation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Mixing</a:t>
            </a:r>
            <a:r>
              <a:rPr lang="en-US" dirty="0" smtClean="0"/>
              <a:t> existing parts for shape creation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6618" y="3035884"/>
            <a:ext cx="8747376" cy="2153849"/>
            <a:chOff x="1164668" y="2325003"/>
            <a:chExt cx="10475950" cy="2579472"/>
          </a:xfrm>
        </p:grpSpPr>
        <p:grpSp>
          <p:nvGrpSpPr>
            <p:cNvPr id="21" name="Group 20"/>
            <p:cNvGrpSpPr/>
            <p:nvPr/>
          </p:nvGrpSpPr>
          <p:grpSpPr>
            <a:xfrm>
              <a:off x="7893883" y="2325003"/>
              <a:ext cx="3746735" cy="2579472"/>
              <a:chOff x="7419754" y="2307599"/>
              <a:chExt cx="3746735" cy="257947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8" r="10216"/>
              <a:stretch/>
            </p:blipFill>
            <p:spPr>
              <a:xfrm>
                <a:off x="7419754" y="2307599"/>
                <a:ext cx="3485842" cy="2212427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360308" y="4527690"/>
                <a:ext cx="2806181" cy="35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</a:t>
                </a:r>
                <a:r>
                  <a:rPr lang="en-CA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Autodesk </a:t>
                </a:r>
                <a:r>
                  <a:rPr lang="en-CA" sz="1350" dirty="0" err="1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Meshmixer</a:t>
                </a:r>
                <a:r>
                  <a:rPr lang="en-CA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 14</a:t>
                </a:r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]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164668" y="2325004"/>
              <a:ext cx="3203557" cy="2579471"/>
              <a:chOff x="8989025" y="1417021"/>
              <a:chExt cx="3203557" cy="257947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1" r="10806"/>
              <a:stretch/>
            </p:blipFill>
            <p:spPr>
              <a:xfrm>
                <a:off x="8989025" y="1417021"/>
                <a:ext cx="2979677" cy="219162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429502" y="3637111"/>
                <a:ext cx="1763080" cy="35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</a:t>
                </a:r>
                <a:r>
                  <a:rPr lang="en-CA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Chaudhuri 11</a:t>
                </a:r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]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548085" y="2325004"/>
              <a:ext cx="3076356" cy="2579471"/>
              <a:chOff x="8471848" y="3612467"/>
              <a:chExt cx="3076356" cy="257947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1848" y="3612467"/>
                <a:ext cx="2939129" cy="2204347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649916" y="5832557"/>
                <a:ext cx="1898288" cy="35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</a:t>
                </a:r>
                <a:r>
                  <a:rPr lang="en-CA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Maxis Spore 08</a:t>
                </a:r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310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morphing  </a:t>
            </a:r>
            <a:r>
              <a:rPr lang="en-US" i="1" dirty="0" smtClean="0"/>
              <a:t>vs.</a:t>
            </a:r>
            <a:r>
              <a:rPr lang="en-US" dirty="0" smtClean="0"/>
              <a:t> continuous blending</a:t>
            </a:r>
          </a:p>
          <a:p>
            <a:pPr marL="342900" lvl="2">
              <a:spcBef>
                <a:spcPts val="750"/>
              </a:spcBef>
            </a:pPr>
            <a:r>
              <a:rPr lang="en-US" sz="2100" b="1" dirty="0" smtClean="0">
                <a:solidFill>
                  <a:srgbClr val="7185A8"/>
                </a:solidFill>
              </a:rPr>
              <a:t>[this paper]  </a:t>
            </a:r>
            <a:r>
              <a:rPr lang="en-US" sz="2100" b="1" dirty="0" smtClean="0">
                <a:solidFill>
                  <a:srgbClr val="62B297"/>
                </a:solidFill>
              </a:rPr>
              <a:t>[volume morphing]</a:t>
            </a:r>
            <a:endParaRPr lang="en-US" sz="2100" b="1" dirty="0">
              <a:solidFill>
                <a:srgbClr val="62B29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09"/>
          <a:stretch/>
        </p:blipFill>
        <p:spPr>
          <a:xfrm>
            <a:off x="415624" y="3561881"/>
            <a:ext cx="8497655" cy="18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9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morphing  </a:t>
            </a:r>
            <a:r>
              <a:rPr lang="en-US" i="1" dirty="0" smtClean="0"/>
              <a:t>vs.</a:t>
            </a:r>
            <a:r>
              <a:rPr lang="en-US" dirty="0" smtClean="0"/>
              <a:t> continuous blending</a:t>
            </a:r>
          </a:p>
          <a:p>
            <a:pPr marL="342900" lvl="2">
              <a:spcBef>
                <a:spcPts val="750"/>
              </a:spcBef>
            </a:pPr>
            <a:r>
              <a:rPr lang="en-US" sz="2100" b="1" dirty="0" smtClean="0">
                <a:solidFill>
                  <a:srgbClr val="7185A8"/>
                </a:solidFill>
              </a:rPr>
              <a:t>[this paper]  </a:t>
            </a:r>
            <a:r>
              <a:rPr lang="en-US" sz="2100" b="1" dirty="0">
                <a:solidFill>
                  <a:srgbClr val="62B297"/>
                </a:solidFill>
              </a:rPr>
              <a:t>[volume morphing]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3" b="199"/>
          <a:stretch/>
        </p:blipFill>
        <p:spPr>
          <a:xfrm>
            <a:off x="411923" y="3259493"/>
            <a:ext cx="849765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7090"/>
            <a:ext cx="8085044" cy="35069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100" dirty="0"/>
              <a:t>3D model creation via </a:t>
            </a:r>
            <a:r>
              <a:rPr lang="en-US" sz="2100" dirty="0">
                <a:solidFill>
                  <a:srgbClr val="7030A0"/>
                </a:solidFill>
              </a:rPr>
              <a:t>continuous shape blending</a:t>
            </a:r>
          </a:p>
          <a:p>
            <a:pPr marL="342900" indent="-342900"/>
            <a:r>
              <a:rPr lang="en-US" sz="2100" dirty="0"/>
              <a:t>First to consider </a:t>
            </a:r>
            <a:r>
              <a:rPr lang="en-US" sz="2100" dirty="0">
                <a:solidFill>
                  <a:srgbClr val="7030A0"/>
                </a:solidFill>
              </a:rPr>
              <a:t>topology </a:t>
            </a:r>
            <a:r>
              <a:rPr lang="en-US" sz="2100" dirty="0"/>
              <a:t>+ </a:t>
            </a:r>
            <a:r>
              <a:rPr lang="en-US" sz="2100" dirty="0">
                <a:solidFill>
                  <a:srgbClr val="7030A0"/>
                </a:solidFill>
              </a:rPr>
              <a:t>geometry</a:t>
            </a:r>
            <a:r>
              <a:rPr lang="en-US" sz="2100" dirty="0"/>
              <a:t> with a structure-aware     representation</a:t>
            </a:r>
          </a:p>
          <a:p>
            <a:pPr marL="342900" indent="-342900"/>
            <a:r>
              <a:rPr lang="en-US" sz="2100" dirty="0"/>
              <a:t>Developed an intuitive </a:t>
            </a:r>
            <a:r>
              <a:rPr lang="en-US" sz="2100" dirty="0">
                <a:solidFill>
                  <a:srgbClr val="7030A0"/>
                </a:solidFill>
              </a:rPr>
              <a:t>tool to help explore </a:t>
            </a:r>
            <a:r>
              <a:rPr lang="en-US" sz="2100" dirty="0"/>
              <a:t>continuous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7090"/>
            <a:ext cx="8085044" cy="35069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100" dirty="0"/>
              <a:t>3D model creation via </a:t>
            </a:r>
            <a:r>
              <a:rPr lang="en-US" sz="2100" dirty="0">
                <a:solidFill>
                  <a:srgbClr val="7030A0"/>
                </a:solidFill>
              </a:rPr>
              <a:t>continuous shape blending</a:t>
            </a:r>
          </a:p>
          <a:p>
            <a:pPr marL="342900" indent="-342900"/>
            <a:r>
              <a:rPr lang="en-US" sz="2100" dirty="0"/>
              <a:t>First to consider </a:t>
            </a:r>
            <a:r>
              <a:rPr lang="en-US" sz="2100" dirty="0">
                <a:solidFill>
                  <a:srgbClr val="7030A0"/>
                </a:solidFill>
              </a:rPr>
              <a:t>topology </a:t>
            </a:r>
            <a:r>
              <a:rPr lang="en-US" sz="2100" dirty="0"/>
              <a:t>+ </a:t>
            </a:r>
            <a:r>
              <a:rPr lang="en-US" sz="2100" dirty="0">
                <a:solidFill>
                  <a:srgbClr val="7030A0"/>
                </a:solidFill>
              </a:rPr>
              <a:t>geometry</a:t>
            </a:r>
            <a:r>
              <a:rPr lang="en-US" sz="2100" dirty="0"/>
              <a:t> with a structure-aware     representation</a:t>
            </a:r>
          </a:p>
          <a:p>
            <a:pPr marL="342900" indent="-342900"/>
            <a:r>
              <a:rPr lang="en-US" sz="2100" dirty="0"/>
              <a:t>Developed an intuitive </a:t>
            </a:r>
            <a:r>
              <a:rPr lang="en-US" sz="2100" dirty="0">
                <a:solidFill>
                  <a:srgbClr val="7030A0"/>
                </a:solidFill>
              </a:rPr>
              <a:t>tool to help explore </a:t>
            </a:r>
            <a:r>
              <a:rPr lang="en-US" sz="2100" dirty="0"/>
              <a:t>continuous space</a:t>
            </a:r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>
                <a:solidFill>
                  <a:srgbClr val="A6192E"/>
                </a:solidFill>
              </a:rPr>
              <a:t>Previous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– Rigid transformation of parts </a:t>
            </a:r>
          </a:p>
          <a:p>
            <a:r>
              <a:rPr lang="en-US" sz="2100" dirty="0">
                <a:solidFill>
                  <a:srgbClr val="A6192E"/>
                </a:solidFill>
              </a:rPr>
              <a:t>Current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– Interpolation of  </a:t>
            </a:r>
            <a:r>
              <a:rPr lang="en-US" sz="2100" dirty="0">
                <a:solidFill>
                  <a:srgbClr val="7030A0"/>
                </a:solidFill>
              </a:rPr>
              <a:t>geometry  </a:t>
            </a:r>
            <a:r>
              <a:rPr lang="en-US" sz="2100" b="1" dirty="0"/>
              <a:t>+</a:t>
            </a:r>
            <a:r>
              <a:rPr lang="en-US" sz="2100" dirty="0"/>
              <a:t>  </a:t>
            </a:r>
            <a:r>
              <a:rPr lang="en-US" sz="2100" dirty="0">
                <a:solidFill>
                  <a:srgbClr val="7030A0"/>
                </a:solidFill>
              </a:rPr>
              <a:t>structure</a:t>
            </a:r>
            <a:r>
              <a:rPr lang="en-US" sz="2100" dirty="0"/>
              <a:t>  </a:t>
            </a:r>
            <a:r>
              <a:rPr lang="en-US" sz="2100" b="1" dirty="0"/>
              <a:t>+</a:t>
            </a:r>
            <a:r>
              <a:rPr lang="en-US" sz="2100" dirty="0"/>
              <a:t>  </a:t>
            </a:r>
            <a:r>
              <a:rPr lang="en-US" sz="2100" dirty="0">
                <a:solidFill>
                  <a:srgbClr val="7030A0"/>
                </a:solidFill>
              </a:rPr>
              <a:t>part connectivity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795" y="2783442"/>
            <a:ext cx="8065361" cy="3030691"/>
            <a:chOff x="914394" y="1945109"/>
            <a:chExt cx="10753814" cy="4040921"/>
          </a:xfrm>
        </p:grpSpPr>
        <p:grpSp>
          <p:nvGrpSpPr>
            <p:cNvPr id="5" name="Group 4"/>
            <p:cNvGrpSpPr/>
            <p:nvPr/>
          </p:nvGrpSpPr>
          <p:grpSpPr>
            <a:xfrm>
              <a:off x="914394" y="2151624"/>
              <a:ext cx="3592053" cy="3647005"/>
              <a:chOff x="12164873" y="1336033"/>
              <a:chExt cx="2708373" cy="27498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4873" y="1336033"/>
                <a:ext cx="2708373" cy="241056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2164873" y="3784160"/>
                <a:ext cx="2708373" cy="30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</a:t>
                </a:r>
                <a:r>
                  <a:rPr lang="en-CA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Michikawa 01</a:t>
                </a:r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]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52992" y="1945109"/>
              <a:ext cx="6115216" cy="1563359"/>
              <a:chOff x="-2602605" y="7887332"/>
              <a:chExt cx="5516821" cy="14103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02605" y="7887332"/>
                <a:ext cx="5385585" cy="112273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90499" y="8936754"/>
                <a:ext cx="1223717" cy="360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[Alexa 02]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916833" y="3486777"/>
              <a:ext cx="4736861" cy="2499253"/>
              <a:chOff x="4162269" y="7427361"/>
              <a:chExt cx="4273344" cy="22546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2269" y="7427361"/>
                <a:ext cx="4071890" cy="197194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67347" y="9321099"/>
                <a:ext cx="2268266" cy="36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706962"/>
                    </a:solidFill>
                    <a:latin typeface="Trebuchet MS" panose="020B0603020202020204" pitchFamily="34" charset="0"/>
                  </a:rPr>
                  <a:t>[Kraevoy et al. 04]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Blending-Based Model Creation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" y="2615661"/>
            <a:ext cx="9063470" cy="3561302"/>
            <a:chOff x="0" y="1246909"/>
            <a:chExt cx="12084627" cy="4748402"/>
          </a:xfrm>
          <a:noFill/>
        </p:grpSpPr>
        <p:sp>
          <p:nvSpPr>
            <p:cNvPr id="18" name="Rectangle 17"/>
            <p:cNvSpPr/>
            <p:nvPr/>
          </p:nvSpPr>
          <p:spPr>
            <a:xfrm>
              <a:off x="0" y="1246909"/>
              <a:ext cx="12084627" cy="474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5218" y="1621981"/>
              <a:ext cx="10044776" cy="3876649"/>
              <a:chOff x="1331299" y="1624019"/>
              <a:chExt cx="10044776" cy="3876649"/>
            </a:xfrm>
            <a:grpFill/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756"/>
              <a:stretch>
                <a:fillRect/>
              </a:stretch>
            </p:blipFill>
            <p:spPr>
              <a:xfrm>
                <a:off x="1331299" y="2016634"/>
                <a:ext cx="5091167" cy="3484034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926"/>
              <a:stretch>
                <a:fillRect/>
              </a:stretch>
            </p:blipFill>
            <p:spPr>
              <a:xfrm>
                <a:off x="5602259" y="1624019"/>
                <a:ext cx="5773816" cy="3770631"/>
              </a:xfrm>
              <a:prstGeom prst="rect">
                <a:avLst/>
              </a:prstGeom>
              <a:grpFill/>
            </p:spPr>
          </p:pic>
        </p:grpSp>
        <p:sp>
          <p:nvSpPr>
            <p:cNvPr id="19" name="TextBox 18"/>
            <p:cNvSpPr txBox="1"/>
            <p:nvPr/>
          </p:nvSpPr>
          <p:spPr>
            <a:xfrm rot="518429">
              <a:off x="5537631" y="2587713"/>
              <a:ext cx="1041940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350" b="1" dirty="0">
                  <a:solidFill>
                    <a:srgbClr val="A6192E"/>
                  </a:solidFill>
                  <a:effectLst>
                    <a:outerShdw blurRad="635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?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Continuous </a:t>
            </a:r>
            <a:r>
              <a:rPr lang="en-US" dirty="0" smtClean="0"/>
              <a:t>boundary based shape </a:t>
            </a:r>
            <a:r>
              <a:rPr lang="en-US" dirty="0" smtClean="0">
                <a:solidFill>
                  <a:srgbClr val="7030A0"/>
                </a:solidFill>
              </a:rPr>
              <a:t>interpolation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85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Blending-Based </a:t>
            </a:r>
            <a:r>
              <a:rPr lang="en-CA" dirty="0"/>
              <a:t>Model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based interpolation allows </a:t>
            </a:r>
            <a:r>
              <a:rPr lang="en-US" b="1" dirty="0" smtClean="0">
                <a:solidFill>
                  <a:srgbClr val="7030A0"/>
                </a:solidFill>
              </a:rPr>
              <a:t>different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topology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1571" y="3030417"/>
            <a:ext cx="8157489" cy="3016643"/>
            <a:chOff x="1806102" y="2672752"/>
            <a:chExt cx="8704701" cy="32190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102" y="2672752"/>
              <a:ext cx="8359303" cy="28987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960534" y="5571542"/>
              <a:ext cx="2550269" cy="32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706962"/>
                  </a:solidFill>
                  <a:latin typeface="Trebuchet MS" panose="020B0603020202020204" pitchFamily="34" charset="0"/>
                </a:rPr>
                <a:t>[Breen &amp; Whitaker 01]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3467512" y="4282555"/>
            <a:ext cx="1256888" cy="125688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Oval 9"/>
          <p:cNvSpPr/>
          <p:nvPr/>
        </p:nvSpPr>
        <p:spPr>
          <a:xfrm>
            <a:off x="4943888" y="2981652"/>
            <a:ext cx="1167141" cy="116714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21811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b="1" dirty="0" smtClean="0">
                <a:solidFill>
                  <a:srgbClr val="7030A0"/>
                </a:solidFill>
              </a:rPr>
              <a:t>part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replacement and recombination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65052" y="2980331"/>
            <a:ext cx="3544240" cy="1513506"/>
            <a:chOff x="7333641" y="1734299"/>
            <a:chExt cx="3995133" cy="1706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641" y="1734299"/>
              <a:ext cx="3995133" cy="10565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74985" y="2763242"/>
              <a:ext cx="17537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dirty="0">
                  <a:solidFill>
                    <a:srgbClr val="706962"/>
                  </a:solidFill>
                  <a:latin typeface="Trebuchet MS" panose="020B0603020202020204" pitchFamily="34" charset="0"/>
                </a:rPr>
                <a:t>[Jain et al. 12]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3317" y="4267717"/>
            <a:ext cx="3358650" cy="2037869"/>
            <a:chOff x="3798010" y="3816655"/>
            <a:chExt cx="3785931" cy="22971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010" y="3816655"/>
              <a:ext cx="3702803" cy="16469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02781" y="5436670"/>
              <a:ext cx="248116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dirty="0">
                  <a:solidFill>
                    <a:srgbClr val="706962"/>
                  </a:solidFill>
                  <a:latin typeface="Trebuchet MS" panose="020B0603020202020204" pitchFamily="34" charset="0"/>
                </a:rPr>
                <a:t>[Kalogerakis et al. 12]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54146" y="4203354"/>
            <a:ext cx="2814988" cy="1872326"/>
            <a:chOff x="8191122" y="3515390"/>
            <a:chExt cx="3173105" cy="21105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122" y="3515390"/>
              <a:ext cx="3162678" cy="17058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96886" y="5225801"/>
              <a:ext cx="24673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dirty="0">
                  <a:solidFill>
                    <a:srgbClr val="706962"/>
                  </a:solidFill>
                  <a:latin typeface="Trebuchet MS" panose="020B0603020202020204" pitchFamily="34" charset="0"/>
                </a:rPr>
                <a:t>[Zheng et al. 13]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3463" y="2869250"/>
            <a:ext cx="2493179" cy="1402858"/>
            <a:chOff x="612991" y="3955187"/>
            <a:chExt cx="2810356" cy="158132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1" y="3955187"/>
              <a:ext cx="2767207" cy="1226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81174" y="5136405"/>
              <a:ext cx="26421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50" dirty="0">
                  <a:solidFill>
                    <a:srgbClr val="706962"/>
                  </a:solidFill>
                  <a:latin typeface="Trebuchet MS" panose="020B0603020202020204" pitchFamily="34" charset="0"/>
                </a:rPr>
                <a:t>[Xu et al. 12]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299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Limited number </a:t>
            </a:r>
            <a:r>
              <a:rPr lang="en-US" dirty="0" smtClean="0"/>
              <a:t>of possible blends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53" y="3216433"/>
            <a:ext cx="2516956" cy="251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" y="3077814"/>
            <a:ext cx="2794195" cy="2794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40" y="3903134"/>
            <a:ext cx="2273829" cy="2273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66" y="2406398"/>
            <a:ext cx="2273829" cy="2273829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2370854" y="4316077"/>
            <a:ext cx="317670" cy="317670"/>
          </a:xfrm>
          <a:prstGeom prst="mathPlus">
            <a:avLst>
              <a:gd name="adj1" fmla="val 13393"/>
            </a:avLst>
          </a:prstGeom>
          <a:solidFill>
            <a:srgbClr val="A6192E"/>
          </a:solidFill>
          <a:ln>
            <a:solidFill>
              <a:srgbClr val="A61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Freeform 9"/>
          <p:cNvSpPr/>
          <p:nvPr/>
        </p:nvSpPr>
        <p:spPr>
          <a:xfrm>
            <a:off x="5186293" y="3634329"/>
            <a:ext cx="564356" cy="225029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300038">
                <a:moveTo>
                  <a:pt x="0" y="300038"/>
                </a:moveTo>
                <a:cubicBezTo>
                  <a:pt x="201613" y="215900"/>
                  <a:pt x="434975" y="4763"/>
                  <a:pt x="752475" y="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reeform 10"/>
          <p:cNvSpPr/>
          <p:nvPr/>
        </p:nvSpPr>
        <p:spPr>
          <a:xfrm>
            <a:off x="5200885" y="4711481"/>
            <a:ext cx="549764" cy="55330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019" h="73773">
                <a:moveTo>
                  <a:pt x="0" y="73773"/>
                </a:moveTo>
                <a:cubicBezTo>
                  <a:pt x="173038" y="-77040"/>
                  <a:pt x="415519" y="50873"/>
                  <a:pt x="733019" y="4611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413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Shape 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Blending on both </a:t>
            </a:r>
            <a:r>
              <a:rPr lang="en-US" dirty="0" smtClean="0">
                <a:solidFill>
                  <a:srgbClr val="7030A0"/>
                </a:solidFill>
              </a:rPr>
              <a:t>geometry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topology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71" y="3242679"/>
            <a:ext cx="1898858" cy="189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06" y="3242681"/>
            <a:ext cx="1898858" cy="1893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84" y="3242682"/>
            <a:ext cx="1898858" cy="1893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1" y="3242682"/>
            <a:ext cx="1898858" cy="1893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54" y="3242683"/>
            <a:ext cx="1898858" cy="1893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2"/>
          <a:stretch/>
        </p:blipFill>
        <p:spPr>
          <a:xfrm>
            <a:off x="2459435" y="3242683"/>
            <a:ext cx="1438734" cy="189351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9182" y="3219128"/>
            <a:ext cx="2780038" cy="1880597"/>
            <a:chOff x="169333" y="2756316"/>
            <a:chExt cx="3696293" cy="2507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953" y="2849869"/>
              <a:ext cx="2258673" cy="22586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2"/>
            <a:stretch/>
          </p:blipFill>
          <p:spPr>
            <a:xfrm>
              <a:off x="169333" y="2756316"/>
              <a:ext cx="2095930" cy="250746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1451917" y="3742461"/>
              <a:ext cx="338783" cy="338783"/>
            </a:xfrm>
            <a:prstGeom prst="mathPlus">
              <a:avLst>
                <a:gd name="adj1" fmla="val 13393"/>
              </a:avLst>
            </a:prstGeom>
            <a:solidFill>
              <a:srgbClr val="A6192E"/>
            </a:solidFill>
            <a:ln>
              <a:solidFill>
                <a:srgbClr val="A61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2731976" y="3998659"/>
            <a:ext cx="408037" cy="55330"/>
          </a:xfrm>
          <a:custGeom>
            <a:avLst/>
            <a:gdLst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2425 h 352425"/>
              <a:gd name="connsiteX1" fmla="*/ 1476375 w 1476375"/>
              <a:gd name="connsiteY1" fmla="*/ 0 h 352425"/>
              <a:gd name="connsiteX0" fmla="*/ 0 w 1476375"/>
              <a:gd name="connsiteY0" fmla="*/ 359588 h 359588"/>
              <a:gd name="connsiteX1" fmla="*/ 1476375 w 1476375"/>
              <a:gd name="connsiteY1" fmla="*/ 7163 h 359588"/>
              <a:gd name="connsiteX0" fmla="*/ 0 w 1476375"/>
              <a:gd name="connsiteY0" fmla="*/ 361821 h 361821"/>
              <a:gd name="connsiteX1" fmla="*/ 1476375 w 1476375"/>
              <a:gd name="connsiteY1" fmla="*/ 9396 h 361821"/>
              <a:gd name="connsiteX0" fmla="*/ 0 w 752475"/>
              <a:gd name="connsiteY0" fmla="*/ 315223 h 315223"/>
              <a:gd name="connsiteX1" fmla="*/ 752475 w 752475"/>
              <a:gd name="connsiteY1" fmla="*/ 15185 h 315223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52475"/>
              <a:gd name="connsiteY0" fmla="*/ 300038 h 300038"/>
              <a:gd name="connsiteX1" fmla="*/ 752475 w 752475"/>
              <a:gd name="connsiteY1" fmla="*/ 0 h 300038"/>
              <a:gd name="connsiteX0" fmla="*/ 0 w 733019"/>
              <a:gd name="connsiteY0" fmla="*/ 73773 h 73773"/>
              <a:gd name="connsiteX1" fmla="*/ 733019 w 733019"/>
              <a:gd name="connsiteY1" fmla="*/ 46110 h 73773"/>
              <a:gd name="connsiteX0" fmla="*/ 0 w 542519"/>
              <a:gd name="connsiteY0" fmla="*/ 73773 h 73773"/>
              <a:gd name="connsiteX1" fmla="*/ 542519 w 542519"/>
              <a:gd name="connsiteY1" fmla="*/ 46110 h 7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519" h="73773">
                <a:moveTo>
                  <a:pt x="0" y="73773"/>
                </a:moveTo>
                <a:cubicBezTo>
                  <a:pt x="173038" y="-77040"/>
                  <a:pt x="225019" y="50873"/>
                  <a:pt x="542519" y="46110"/>
                </a:cubicBezTo>
              </a:path>
            </a:pathLst>
          </a:custGeom>
          <a:noFill/>
          <a:ln w="50800" cap="rnd">
            <a:solidFill>
              <a:srgbClr val="A6192E"/>
            </a:solidFill>
            <a:round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15822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level</a:t>
            </a:r>
          </a:p>
          <a:p>
            <a:pPr marL="600075" lvl="1" indent="-257175"/>
            <a:r>
              <a:rPr lang="en-US" sz="1800" dirty="0"/>
              <a:t>Surfaces – tracking topology changes </a:t>
            </a:r>
            <a:r>
              <a:rPr lang="en-US" sz="1800" b="1" dirty="0"/>
              <a:t>hard</a:t>
            </a:r>
            <a:r>
              <a:rPr lang="en-US" sz="1800" dirty="0"/>
              <a:t>!</a:t>
            </a:r>
          </a:p>
          <a:p>
            <a:pPr marL="600075" lvl="1" indent="-257175"/>
            <a:r>
              <a:rPr lang="en-US" sz="1800" dirty="0"/>
              <a:t>Volumes – difficulty in encoding structure &amp; more involved</a:t>
            </a:r>
          </a:p>
          <a:p>
            <a:r>
              <a:rPr lang="en-US" dirty="0" smtClean="0"/>
              <a:t>Correspondence and interpolation</a:t>
            </a:r>
          </a:p>
          <a:p>
            <a:pPr marL="600075" lvl="1" indent="-257175"/>
            <a:r>
              <a:rPr lang="en-US" sz="1800" dirty="0"/>
              <a:t>Parts split, no equivalent parts, geometric dissimilarity…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D4BD-7579-4EE1-ACCD-B3D4456857C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106668" y="4230713"/>
            <a:ext cx="4930664" cy="2125638"/>
            <a:chOff x="2808891" y="3459820"/>
            <a:chExt cx="6574218" cy="2834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91" y="3716782"/>
              <a:ext cx="3332124" cy="24990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197" y="3459820"/>
              <a:ext cx="3778912" cy="28341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518429">
              <a:off x="5526609" y="4150019"/>
              <a:ext cx="68194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A6192E"/>
                  </a:solidFill>
                  <a:effectLst>
                    <a:outerShdw blurRad="635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162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</TotalTime>
  <Words>2107</Words>
  <Application>Microsoft Office PowerPoint</Application>
  <PresentationFormat>如螢幕大小 (4:3)</PresentationFormat>
  <Paragraphs>387</Paragraphs>
  <Slides>33</Slides>
  <Notes>33</Notes>
  <HiddenSlides>2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Times New Roman</vt:lpstr>
      <vt:lpstr>Trebuchet MS</vt:lpstr>
      <vt:lpstr>Office 佈景主題</vt:lpstr>
      <vt:lpstr>Topology-Varying 3D Shape Creation via Structural Blending</vt:lpstr>
      <vt:lpstr>Outline </vt:lpstr>
      <vt:lpstr>Blending-Based Model Creation</vt:lpstr>
      <vt:lpstr>Blending-Based Model Creation</vt:lpstr>
      <vt:lpstr>Blending-Based Model Creation</vt:lpstr>
      <vt:lpstr>Part Composition</vt:lpstr>
      <vt:lpstr>Part Composition</vt:lpstr>
      <vt:lpstr>Continuous Shape Blending</vt:lpstr>
      <vt:lpstr>Technical Challenges</vt:lpstr>
      <vt:lpstr>Overview 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Results</vt:lpstr>
      <vt:lpstr>Results</vt:lpstr>
      <vt:lpstr>Results</vt:lpstr>
      <vt:lpstr>Results</vt:lpstr>
      <vt:lpstr>Results</vt:lpstr>
      <vt:lpstr>Evaluation</vt:lpstr>
      <vt:lpstr>Evaluation</vt:lpstr>
      <vt:lpstr>Evaluation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Topology-Varying 3D Shape Creation via Structural Blending</dc:title>
  <dc:creator>mengru</dc:creator>
  <cp:lastModifiedBy>mengru</cp:lastModifiedBy>
  <cp:revision>71</cp:revision>
  <cp:lastPrinted>2014-10-23T06:09:23Z</cp:lastPrinted>
  <dcterms:created xsi:type="dcterms:W3CDTF">2014-10-22T06:55:17Z</dcterms:created>
  <dcterms:modified xsi:type="dcterms:W3CDTF">2014-10-23T09:28:04Z</dcterms:modified>
</cp:coreProperties>
</file>